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6_4E737095.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handoutMasterIdLst>
    <p:handoutMasterId r:id="rId15"/>
  </p:handoutMasterIdLst>
  <p:sldIdLst>
    <p:sldId id="259" r:id="rId5"/>
    <p:sldId id="262" r:id="rId6"/>
    <p:sldId id="268" r:id="rId7"/>
    <p:sldId id="260" r:id="rId8"/>
    <p:sldId id="261" r:id="rId9"/>
    <p:sldId id="270" r:id="rId10"/>
    <p:sldId id="269" r:id="rId11"/>
    <p:sldId id="271"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588228-6029-6031-8D5A-594838ED9028}" name="Tony Waghorn" initials="TW" userId="S::tony.waghorn@omfmail.com::bc2fae39-00cc-4258-b86a-7da6305697ed" providerId="AD"/>
  <p188:author id="{AFD52DA7-4524-BAB6-59CD-B62680A99792}" name="Anna Tennent" initials="AT" userId="S::anna.tennent@omfmail.com::0beedfa7-3bfe-4078-8d0c-d57494538d0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DC8C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B7DC8A-3CCB-FA41-AEC0-445498EB7388}" v="9" dt="2026-05-29T10:39:54.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3"/>
    <p:restoredTop sz="96164"/>
  </p:normalViewPr>
  <p:slideViewPr>
    <p:cSldViewPr snapToGrid="0">
      <p:cViewPr>
        <p:scale>
          <a:sx n="66" d="100"/>
          <a:sy n="66" d="100"/>
        </p:scale>
        <p:origin x="2112" y="130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omments/modernComment_106_4E737095.xml><?xml version="1.0" encoding="utf-8"?>
<p188:cmLst xmlns:a="http://schemas.openxmlformats.org/drawingml/2006/main" xmlns:r="http://schemas.openxmlformats.org/officeDocument/2006/relationships" xmlns:p188="http://schemas.microsoft.com/office/powerpoint/2018/8/main">
  <p188:cm id="{33FA7900-893F-42BC-BE05-95F70C423191}" authorId="{8B588228-6029-6031-8D5A-594838ED9028}" created="2024-07-02T11:09:22.117">
    <ac:deMkLst xmlns:ac="http://schemas.microsoft.com/office/drawing/2013/main/command">
      <pc:docMk xmlns:pc="http://schemas.microsoft.com/office/powerpoint/2013/main/command"/>
      <pc:sldMk xmlns:pc="http://schemas.microsoft.com/office/powerpoint/2013/main/command" cId="1316188309" sldId="262"/>
      <ac:picMk id="7" creationId="{208FCAD9-6EE9-BE3F-9F0E-04470ABA1A52}"/>
    </ac:deMkLst>
    <p188:txBody>
      <a:bodyPr/>
      <a:lstStyle/>
      <a:p>
        <a:r>
          <a:rPr lang="en-GB"/>
          <a:t>Remove OMF logos - just leave on first and last.</a:t>
        </a:r>
      </a:p>
    </p188:txBody>
    <p188:extLst>
      <p:ext xmlns:p="http://schemas.openxmlformats.org/presentationml/2006/main" uri="{57CB4572-C831-44C2-8A1C-0ADB6CCDFE69}">
        <p223:reactions xmlns:p223="http://schemas.microsoft.com/office/powerpoint/2022/03/main">
          <p223:rxn type="👍">
            <p223:instance time="2024-07-03T13:44:13.386" authorId="{AFD52DA7-4524-BAB6-59CD-B62680A99792}"/>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F989FD-CDE3-4DCC-AEA2-9EEC56A3921B}"/>
              </a:ext>
            </a:extLst>
          </p:cNvPr>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2E4C35A-E7B4-7E3B-7AFF-82BC9CB47B73}"/>
              </a:ext>
            </a:extLst>
          </p:cNvPr>
          <p:cNvSpPr>
            <a:spLocks noGrp="1"/>
          </p:cNvSpPr>
          <p:nvPr>
            <p:ph type="dt" sz="quarter" idx="1"/>
          </p:nvPr>
        </p:nvSpPr>
        <p:spPr>
          <a:xfrm>
            <a:off x="3885010" y="0"/>
            <a:ext cx="2971800" cy="459317"/>
          </a:xfrm>
          <a:prstGeom prst="rect">
            <a:avLst/>
          </a:prstGeom>
        </p:spPr>
        <p:txBody>
          <a:bodyPr vert="horz" lIns="91440" tIns="45720" rIns="91440" bIns="45720" rtlCol="0"/>
          <a:lstStyle>
            <a:lvl1pPr algn="r">
              <a:defRPr sz="1200"/>
            </a:lvl1pPr>
          </a:lstStyle>
          <a:p>
            <a:fld id="{2AB3BD66-D79F-284B-9FE1-30DAFB2EB9CA}" type="datetimeFigureOut">
              <a:rPr lang="en-US" smtClean="0"/>
              <a:t>5/29/26</a:t>
            </a:fld>
            <a:endParaRPr lang="en-US"/>
          </a:p>
        </p:txBody>
      </p:sp>
      <p:sp>
        <p:nvSpPr>
          <p:cNvPr id="4" name="Footer Placeholder 3">
            <a:extLst>
              <a:ext uri="{FF2B5EF4-FFF2-40B4-BE49-F238E27FC236}">
                <a16:creationId xmlns:a16="http://schemas.microsoft.com/office/drawing/2014/main" id="{3B60BBF0-8214-DB04-3324-5ACC320A0727}"/>
              </a:ext>
            </a:extLst>
          </p:cNvPr>
          <p:cNvSpPr>
            <a:spLocks noGrp="1"/>
          </p:cNvSpPr>
          <p:nvPr>
            <p:ph type="ftr" sz="quarter" idx="2"/>
          </p:nvPr>
        </p:nvSpPr>
        <p:spPr>
          <a:xfrm>
            <a:off x="0" y="8684687"/>
            <a:ext cx="2971800" cy="45931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136F6DA-9B03-7772-67A6-3B8D7ECFE5F4}"/>
              </a:ext>
            </a:extLst>
          </p:cNvPr>
          <p:cNvSpPr>
            <a:spLocks noGrp="1"/>
          </p:cNvSpPr>
          <p:nvPr>
            <p:ph type="sldNum" sz="quarter" idx="3"/>
          </p:nvPr>
        </p:nvSpPr>
        <p:spPr>
          <a:xfrm>
            <a:off x="3885010" y="8684687"/>
            <a:ext cx="2971800" cy="459316"/>
          </a:xfrm>
          <a:prstGeom prst="rect">
            <a:avLst/>
          </a:prstGeom>
        </p:spPr>
        <p:txBody>
          <a:bodyPr vert="horz" lIns="91440" tIns="45720" rIns="91440" bIns="45720" rtlCol="0" anchor="b"/>
          <a:lstStyle>
            <a:lvl1pPr algn="r">
              <a:defRPr sz="1200"/>
            </a:lvl1pPr>
          </a:lstStyle>
          <a:p>
            <a:fld id="{8E8FE7E6-53FB-3A4E-900E-FF68C85D2516}" type="slidenum">
              <a:rPr lang="en-US" smtClean="0"/>
              <a:t>‹#›</a:t>
            </a:fld>
            <a:endParaRPr lang="en-US"/>
          </a:p>
        </p:txBody>
      </p:sp>
    </p:spTree>
    <p:extLst>
      <p:ext uri="{BB962C8B-B14F-4D97-AF65-F5344CB8AC3E}">
        <p14:creationId xmlns:p14="http://schemas.microsoft.com/office/powerpoint/2010/main" val="331026958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535260" y="5029203"/>
            <a:ext cx="5776330" cy="33342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Image Placeholder 10">
            <a:extLst>
              <a:ext uri="{FF2B5EF4-FFF2-40B4-BE49-F238E27FC236}">
                <a16:creationId xmlns:a16="http://schemas.microsoft.com/office/drawing/2014/main" id="{406D8CB6-DCF4-B469-5465-A26BA377EF21}"/>
              </a:ext>
            </a:extLst>
          </p:cNvPr>
          <p:cNvSpPr>
            <a:spLocks noGrp="1" noRot="1" noChangeAspect="1"/>
          </p:cNvSpPr>
          <p:nvPr>
            <p:ph type="sldImg" idx="2"/>
          </p:nvPr>
        </p:nvSpPr>
        <p:spPr>
          <a:xfrm>
            <a:off x="534988" y="439738"/>
            <a:ext cx="5776912" cy="4333875"/>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69918435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6575" y="585788"/>
            <a:ext cx="5772150" cy="4330700"/>
          </a:xfrm>
          <a:prstGeom prst="rect">
            <a:avLst/>
          </a:prstGeom>
        </p:spPr>
      </p:sp>
      <p:sp>
        <p:nvSpPr>
          <p:cNvPr id="3" name="Notes Placeholder 2"/>
          <p:cNvSpPr>
            <a:spLocks noGrp="1"/>
          </p:cNvSpPr>
          <p:nvPr>
            <p:ph type="body" idx="1"/>
          </p:nvPr>
        </p:nvSpPr>
        <p:spPr/>
        <p:txBody>
          <a:bodyPr/>
          <a:lstStyle/>
          <a:p>
            <a:r>
              <a:rPr lang="en-US" dirty="0">
                <a:latin typeface="Helvetica" pitchFamily="2" charset="0"/>
              </a:rPr>
              <a:t>Introduction to the Muslim peoples of these regions</a:t>
            </a:r>
          </a:p>
        </p:txBody>
      </p:sp>
    </p:spTree>
    <p:extLst>
      <p:ext uri="{BB962C8B-B14F-4D97-AF65-F5344CB8AC3E}">
        <p14:creationId xmlns:p14="http://schemas.microsoft.com/office/powerpoint/2010/main" val="694287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674688"/>
            <a:ext cx="5773737" cy="4330700"/>
          </a:xfrm>
          <a:prstGeom prst="rect">
            <a:avLst/>
          </a:prstGeom>
        </p:spPr>
      </p:sp>
      <p:sp>
        <p:nvSpPr>
          <p:cNvPr id="3" name="Notes Placeholder 2"/>
          <p:cNvSpPr>
            <a:spLocks noGrp="1"/>
          </p:cNvSpPr>
          <p:nvPr>
            <p:ph type="body" idx="1"/>
          </p:nvPr>
        </p:nvSpPr>
        <p:spPr>
          <a:xfrm>
            <a:off x="535260" y="5397191"/>
            <a:ext cx="5776330" cy="2966224"/>
          </a:xfrm>
        </p:spPr>
        <p:txBody>
          <a:bodyPr/>
          <a:lstStyle/>
          <a:p>
            <a:r>
              <a:rPr lang="en-US">
                <a:solidFill>
                  <a:srgbClr val="000000"/>
                </a:solidFill>
                <a:effectLst/>
                <a:highlight>
                  <a:srgbClr val="FEFEFE"/>
                </a:highlight>
                <a:latin typeface="Helvetica" pitchFamily="2" charset="0"/>
              </a:rPr>
              <a:t>Asia is home of 65 percent of the world's Muslims, and Indonesia, in Southeast Asia, is the world's most populous Muslim country.</a:t>
            </a:r>
            <a:endParaRPr lang="en-US">
              <a:latin typeface="Helvetica" pitchFamily="2" charset="0"/>
            </a:endParaRPr>
          </a:p>
        </p:txBody>
      </p:sp>
    </p:spTree>
    <p:extLst>
      <p:ext uri="{BB962C8B-B14F-4D97-AF65-F5344CB8AC3E}">
        <p14:creationId xmlns:p14="http://schemas.microsoft.com/office/powerpoint/2010/main" val="3517777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0225" y="620713"/>
            <a:ext cx="5772150" cy="4330700"/>
          </a:xfrm>
          <a:prstGeom prst="rect">
            <a:avLst/>
          </a:prstGeom>
        </p:spPr>
      </p:sp>
      <p:sp>
        <p:nvSpPr>
          <p:cNvPr id="3" name="Notes Placeholder 2"/>
          <p:cNvSpPr>
            <a:spLocks noGrp="1"/>
          </p:cNvSpPr>
          <p:nvPr>
            <p:ph type="body" idx="1"/>
          </p:nvPr>
        </p:nvSpPr>
        <p:spPr>
          <a:xfrm>
            <a:off x="535260" y="5252227"/>
            <a:ext cx="5776330" cy="3111191"/>
          </a:xfrm>
        </p:spPr>
        <p:txBody>
          <a:bodyPr/>
          <a:lstStyle/>
          <a:p>
            <a:r>
              <a:rPr lang="en-US">
                <a:latin typeface="Helvetica" pitchFamily="2" charset="0"/>
              </a:rPr>
              <a:t>This short video tells of how Islam reached East and Southeast Asia from its origins in the Middle East.</a:t>
            </a:r>
          </a:p>
          <a:p>
            <a:endParaRPr lang="en-US">
              <a:latin typeface="Helvetica" pitchFamily="2" charset="0"/>
            </a:endParaRPr>
          </a:p>
          <a:p>
            <a:endParaRPr lang="en-US">
              <a:latin typeface="Helvetica" pitchFamily="2" charset="0"/>
            </a:endParaRPr>
          </a:p>
          <a:p>
            <a:r>
              <a:rPr lang="en-US" sz="1000">
                <a:latin typeface="Helvetica" pitchFamily="2" charset="0"/>
              </a:rPr>
              <a:t>*Source: YouTube linked video (https://youtu.be/8YTIxogr1E4) 1 minute</a:t>
            </a:r>
          </a:p>
        </p:txBody>
      </p:sp>
    </p:spTree>
    <p:extLst>
      <p:ext uri="{BB962C8B-B14F-4D97-AF65-F5344CB8AC3E}">
        <p14:creationId xmlns:p14="http://schemas.microsoft.com/office/powerpoint/2010/main" val="404455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itchFamily="2" charset="0"/>
              </a:rPr>
              <a:t>It is often said that more Muslims live in Indonesia than in the Middle East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itchFamily="2" charset="0"/>
              </a:rPr>
              <a:t>The yellow circles denote Muslim majority 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itchFamily="2" charset="0"/>
              </a:rPr>
              <a:t>Others include Brunei (355,045) and Singapore (915,118)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itchFamily="2" charset="0"/>
              </a:rPr>
              <a:t>*</a:t>
            </a:r>
            <a:r>
              <a:rPr lang="en-US" sz="1000" dirty="0">
                <a:latin typeface="Helvetica" pitchFamily="2" charset="0"/>
              </a:rPr>
              <a:t>Source: </a:t>
            </a:r>
            <a:r>
              <a:rPr lang="en-US" sz="1200" b="0" i="0" kern="1200" dirty="0">
                <a:solidFill>
                  <a:schemeClr val="tx1"/>
                </a:solidFill>
                <a:effectLst/>
                <a:latin typeface="+mn-lt"/>
                <a:ea typeface="+mn-ea"/>
                <a:cs typeface="+mn-cs"/>
              </a:rPr>
              <a:t>Muslim Population by Country 2026 </a:t>
            </a:r>
            <a:r>
              <a:rPr lang="en-US" sz="1000" dirty="0">
                <a:effectLst/>
                <a:latin typeface="Helvetica" pitchFamily="2" charset="0"/>
              </a:rPr>
              <a:t> </a:t>
            </a:r>
            <a:r>
              <a:rPr lang="en-US" sz="1000" dirty="0">
                <a:latin typeface="Helvetica" pitchFamily="2" charset="0"/>
              </a:rPr>
              <a:t>https://</a:t>
            </a:r>
            <a:r>
              <a:rPr lang="en-US" sz="1000" dirty="0" err="1">
                <a:latin typeface="Helvetica" pitchFamily="2" charset="0"/>
              </a:rPr>
              <a:t>worldpopulationreview.com</a:t>
            </a:r>
            <a:r>
              <a:rPr lang="en-US" sz="1000" dirty="0">
                <a:latin typeface="Helvetica" pitchFamily="2" charset="0"/>
              </a:rPr>
              <a:t>/country-rankings/</a:t>
            </a:r>
            <a:r>
              <a:rPr lang="en-US" sz="1000" dirty="0" err="1">
                <a:latin typeface="Helvetica" pitchFamily="2" charset="0"/>
              </a:rPr>
              <a:t>muslim</a:t>
            </a:r>
            <a:r>
              <a:rPr lang="en-US" sz="1000" dirty="0">
                <a:latin typeface="Helvetica" pitchFamily="2" charset="0"/>
              </a:rPr>
              <a:t>-population-by-country</a:t>
            </a:r>
            <a:r>
              <a:rPr lang="en-US" sz="1000" dirty="0">
                <a:effectLst/>
                <a:latin typeface="Helvetica" pitchFamily="2" charset="0"/>
              </a:rPr>
              <a:t>. Accessed 29-05-2026</a:t>
            </a:r>
          </a:p>
          <a:p>
            <a:endParaRPr lang="en-US" dirty="0">
              <a:latin typeface="Helvetica" pitchFamily="2" charset="0"/>
            </a:endParaRPr>
          </a:p>
          <a:p>
            <a:endParaRPr lang="en-US" dirty="0">
              <a:latin typeface="Helvetica" pitchFamily="2" charset="0"/>
            </a:endParaRPr>
          </a:p>
          <a:p>
            <a:endParaRPr lang="en-US" dirty="0">
              <a:latin typeface="Helvetica" pitchFamily="2" charset="0"/>
            </a:endParaRPr>
          </a:p>
        </p:txBody>
      </p:sp>
    </p:spTree>
    <p:extLst>
      <p:ext uri="{BB962C8B-B14F-4D97-AF65-F5344CB8AC3E}">
        <p14:creationId xmlns:p14="http://schemas.microsoft.com/office/powerpoint/2010/main" val="3699523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65163"/>
            <a:ext cx="5780087" cy="4337050"/>
          </a:xfrm>
          <a:prstGeom prst="rect">
            <a:avLst/>
          </a:prstGeom>
        </p:spPr>
      </p:sp>
      <p:sp>
        <p:nvSpPr>
          <p:cNvPr id="3" name="Notes Placeholder 2"/>
          <p:cNvSpPr>
            <a:spLocks noGrp="1"/>
          </p:cNvSpPr>
          <p:nvPr>
            <p:ph type="body" idx="1"/>
          </p:nvPr>
        </p:nvSpPr>
        <p:spPr>
          <a:xfrm>
            <a:off x="535260" y="5408345"/>
            <a:ext cx="5776330" cy="2955073"/>
          </a:xfrm>
        </p:spPr>
        <p:txBody>
          <a:bodyPr/>
          <a:lstStyle/>
          <a:p>
            <a:r>
              <a:rPr lang="en-US">
                <a:latin typeface="Helvetica" pitchFamily="2" charset="0"/>
              </a:rPr>
              <a:t>There are a huge number of Muslim people groups in these regions – they are defined by their different cultures and languages or dialects.</a:t>
            </a:r>
          </a:p>
          <a:p>
            <a:endParaRPr lang="en-US">
              <a:latin typeface="Helvetica" pitchFamily="2" charset="0"/>
            </a:endParaRPr>
          </a:p>
          <a:p>
            <a:r>
              <a:rPr lang="en-US">
                <a:latin typeface="Helvetica" pitchFamily="2" charset="0"/>
              </a:rPr>
              <a:t>For example, the national motto of Indonesia is </a:t>
            </a:r>
            <a:r>
              <a:rPr lang="en-US">
                <a:solidFill>
                  <a:srgbClr val="000000"/>
                </a:solidFill>
                <a:effectLst/>
                <a:highlight>
                  <a:srgbClr val="FEFEFE"/>
                </a:highlight>
                <a:latin typeface="Helvetica" pitchFamily="2" charset="0"/>
              </a:rPr>
              <a:t>“Unity in diversity”</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This is true of Islam practiced in the region</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There is Unity in their Islamic practices, daily prayers facing Mecca, greeting each other with the traditional Arabic blessing “Alsalem Alaikum” which means “Peace be with you” </a:t>
            </a:r>
          </a:p>
          <a:p>
            <a:endParaRPr lang="en-US">
              <a:solidFill>
                <a:srgbClr val="000000"/>
              </a:solidFill>
              <a:effectLst/>
              <a:highlight>
                <a:srgbClr val="FEFEFE"/>
              </a:highlight>
              <a:latin typeface="Helvetica" pitchFamily="2" charset="0"/>
            </a:endParaRPr>
          </a:p>
          <a:p>
            <a:r>
              <a:rPr lang="en-US">
                <a:solidFill>
                  <a:srgbClr val="000000"/>
                </a:solidFill>
                <a:effectLst/>
                <a:highlight>
                  <a:srgbClr val="FEFEFE"/>
                </a:highlight>
                <a:latin typeface="Helvetica" pitchFamily="2" charset="0"/>
              </a:rPr>
              <a:t>There is diversity in the way local customs inform the practice of Islam, e.g. the visiting of dukuns, visitation of tombs or maybe using drums for the call to prayer </a:t>
            </a:r>
          </a:p>
        </p:txBody>
      </p:sp>
    </p:spTree>
    <p:extLst>
      <p:ext uri="{BB962C8B-B14F-4D97-AF65-F5344CB8AC3E}">
        <p14:creationId xmlns:p14="http://schemas.microsoft.com/office/powerpoint/2010/main" val="90850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East and Southeast Asia are two of the most religiously diverse regions in the world. In 2020, overall, they are home to significant populations of Christians (12%) and Muslims (12%). E.g., there are nearly 33 million in Indonesia and nearly 133 million in China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Regionally, Christianity experienced the fastest growth between 1970 and 2020 (3.1% per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Yellow circles represent countries where there are more Muslims than Christians,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000000"/>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Helvetica" pitchFamily="2" charset="0"/>
              </a:rPr>
              <a:t>In the region the different religious communities’ live side by side, there are also many Christian ex-pat workers attracted to the booming Southeast Asia economy.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latin typeface="Helvetica" pitchFamily="2" charset="0"/>
              </a:rPr>
              <a:t>*Source for population numbers on the slide: </a:t>
            </a:r>
            <a:r>
              <a:rPr lang="en-US" sz="1000">
                <a:effectLst/>
                <a:latin typeface="Helvetica" pitchFamily="2" charset="0"/>
              </a:rPr>
              <a:t>Joshua Project (2024), Lists: all countries, https://</a:t>
            </a:r>
            <a:r>
              <a:rPr lang="en-US" sz="1000" err="1">
                <a:effectLst/>
                <a:latin typeface="Helvetica" pitchFamily="2" charset="0"/>
              </a:rPr>
              <a:t>joshuaproject.net</a:t>
            </a:r>
            <a:r>
              <a:rPr lang="en-US" sz="1000">
                <a:effectLst/>
                <a:latin typeface="Helvetica" pitchFamily="2" charset="0"/>
              </a:rPr>
              <a:t>/global/countries. Accessed 24 Jun. 2024</a:t>
            </a:r>
          </a:p>
          <a:p>
            <a:endParaRPr lang="en-US" sz="1000">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Helvetica" pitchFamily="2" charset="0"/>
              </a:rPr>
              <a:t>*Source for comment Zurlo, G. A. (2020). A Demographic Profile of Christianity in East and Southeast Asia. In K. R. Ross, F. D. Alvarez, &amp; T. M. Johnson (Eds.), </a:t>
            </a:r>
            <a:r>
              <a:rPr lang="en-US" sz="1000" i="1">
                <a:solidFill>
                  <a:schemeClr val="tx1"/>
                </a:solidFill>
                <a:latin typeface="Helvetica" pitchFamily="2" charset="0"/>
              </a:rPr>
              <a:t>Christianity in East and Southeast Asia</a:t>
            </a:r>
            <a:r>
              <a:rPr lang="en-US" sz="1000">
                <a:solidFill>
                  <a:schemeClr val="tx1"/>
                </a:solidFill>
                <a:latin typeface="Helvetica" pitchFamily="2" charset="0"/>
              </a:rPr>
              <a:t> (Vol. 1, pp. 3–14). Edinburgh University Press. http://</a:t>
            </a:r>
            <a:r>
              <a:rPr lang="en-US" sz="1000" err="1">
                <a:solidFill>
                  <a:schemeClr val="tx1"/>
                </a:solidFill>
                <a:latin typeface="Helvetica" pitchFamily="2" charset="0"/>
              </a:rPr>
              <a:t>www.jstor.org</a:t>
            </a:r>
            <a:r>
              <a:rPr lang="en-US" sz="1000">
                <a:solidFill>
                  <a:schemeClr val="tx1"/>
                </a:solidFill>
                <a:latin typeface="Helvetica" pitchFamily="2" charset="0"/>
              </a:rPr>
              <a:t>/stable/10.3366/j.ctv2f4vqsr.6</a:t>
            </a:r>
          </a:p>
          <a:p>
            <a:endParaRPr lang="en-US">
              <a:latin typeface="Helvetica" pitchFamily="2" charset="0"/>
            </a:endParaRPr>
          </a:p>
          <a:p>
            <a:endParaRPr lang="en-US">
              <a:latin typeface="Helvetica" pitchFamily="2" charset="0"/>
            </a:endParaRPr>
          </a:p>
          <a:p>
            <a:endParaRPr lang="en-US">
              <a:latin typeface="Helvetica" pitchFamily="2" charset="0"/>
            </a:endParaRPr>
          </a:p>
        </p:txBody>
      </p:sp>
    </p:spTree>
    <p:extLst>
      <p:ext uri="{BB962C8B-B14F-4D97-AF65-F5344CB8AC3E}">
        <p14:creationId xmlns:p14="http://schemas.microsoft.com/office/powerpoint/2010/main" val="158585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1813" y="781050"/>
            <a:ext cx="5900737" cy="4425950"/>
          </a:xfrm>
          <a:prstGeom prst="rect">
            <a:avLst/>
          </a:prstGeom>
        </p:spPr>
      </p:sp>
      <p:sp>
        <p:nvSpPr>
          <p:cNvPr id="3" name="Notes Placeholder 2"/>
          <p:cNvSpPr>
            <a:spLocks noGrp="1"/>
          </p:cNvSpPr>
          <p:nvPr>
            <p:ph type="body" idx="1"/>
          </p:nvPr>
        </p:nvSpPr>
        <p:spPr>
          <a:xfrm>
            <a:off x="535260" y="5528604"/>
            <a:ext cx="5776330" cy="2834811"/>
          </a:xfrm>
        </p:spPr>
        <p:txBody>
          <a:bodyPr/>
          <a:lstStyle/>
          <a:p>
            <a:r>
              <a:rPr lang="en-US"/>
              <a:t>This short video shares four ways that Christians can be a blessing to the Muslim people, produced by OMF International who have a long experience of living amongst and blessing Muslim peoples in East and Southeast Asia. </a:t>
            </a:r>
          </a:p>
          <a:p>
            <a:endParaRPr lang="en-US"/>
          </a:p>
          <a:p>
            <a:endParaRPr lang="en-US"/>
          </a:p>
          <a:p>
            <a:r>
              <a:rPr lang="en-US" sz="1000"/>
              <a:t>*Source: YouTube linked video (https://youtu.be/8YTIxogr1E4) 1 minute</a:t>
            </a:r>
          </a:p>
        </p:txBody>
      </p:sp>
    </p:spTree>
    <p:extLst>
      <p:ext uri="{BB962C8B-B14F-4D97-AF65-F5344CB8AC3E}">
        <p14:creationId xmlns:p14="http://schemas.microsoft.com/office/powerpoint/2010/main" val="182257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4988" y="652463"/>
            <a:ext cx="5835650" cy="4376737"/>
          </a:xfrm>
          <a:prstGeom prst="rect">
            <a:avLst/>
          </a:prstGeom>
        </p:spPr>
      </p:sp>
      <p:sp>
        <p:nvSpPr>
          <p:cNvPr id="3" name="Notes Placeholder 2"/>
          <p:cNvSpPr>
            <a:spLocks noGrp="1"/>
          </p:cNvSpPr>
          <p:nvPr>
            <p:ph type="body" idx="1"/>
          </p:nvPr>
        </p:nvSpPr>
        <p:spPr>
          <a:xfrm>
            <a:off x="535260" y="5285679"/>
            <a:ext cx="5776330" cy="307773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Percentage of population on social media – yellow circles represent Muslim majority nations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Social media is a key part of life in East and Southeast Asia, most users access this media via their mobile / cell phones.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It is a good way to get information to people in the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Helvetica" pitchFamily="2" charset="0"/>
              </a:rPr>
              <a:t>*</a:t>
            </a:r>
            <a:r>
              <a:rPr lang="en-US" sz="1000">
                <a:latin typeface="Helvetica" pitchFamily="2" charset="0"/>
              </a:rPr>
              <a:t>Source: https://</a:t>
            </a:r>
            <a:r>
              <a:rPr lang="en-US" sz="1000" err="1">
                <a:latin typeface="Helvetica" pitchFamily="2" charset="0"/>
              </a:rPr>
              <a:t>wearesocial.com</a:t>
            </a:r>
            <a:r>
              <a:rPr lang="en-US" sz="1000">
                <a:latin typeface="Helvetica" pitchFamily="2" charset="0"/>
              </a:rPr>
              <a:t>/</a:t>
            </a:r>
            <a:r>
              <a:rPr lang="en-US" sz="1000" err="1">
                <a:latin typeface="Helvetica" pitchFamily="2" charset="0"/>
              </a:rPr>
              <a:t>uk</a:t>
            </a:r>
            <a:r>
              <a:rPr lang="en-US" sz="1000">
                <a:latin typeface="Helvetica" pitchFamily="2" charset="0"/>
              </a:rPr>
              <a:t>/blog/2024/01/digital-2024-5-billion-social-media-users/</a:t>
            </a:r>
            <a:r>
              <a:rPr lang="en-US" sz="1000">
                <a:effectLst/>
                <a:latin typeface="Helvetica" pitchFamily="2" charset="0"/>
              </a:rPr>
              <a:t> Accessed 25 Jun. 2024</a:t>
            </a:r>
          </a:p>
        </p:txBody>
      </p:sp>
    </p:spTree>
    <p:extLst>
      <p:ext uri="{BB962C8B-B14F-4D97-AF65-F5344CB8AC3E}">
        <p14:creationId xmlns:p14="http://schemas.microsoft.com/office/powerpoint/2010/main" val="8375307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868363"/>
            <a:ext cx="5791200" cy="4344987"/>
          </a:xfrm>
          <a:prstGeom prst="rect">
            <a:avLst/>
          </a:prstGeom>
        </p:spPr>
      </p:sp>
      <p:sp>
        <p:nvSpPr>
          <p:cNvPr id="3" name="Notes Placeholder 2"/>
          <p:cNvSpPr>
            <a:spLocks noGrp="1"/>
          </p:cNvSpPr>
          <p:nvPr>
            <p:ph type="body" idx="1"/>
          </p:nvPr>
        </p:nvSpPr>
        <p:spPr>
          <a:xfrm>
            <a:off x="535260" y="5683349"/>
            <a:ext cx="5776330" cy="2680067"/>
          </a:xfrm>
        </p:spPr>
        <p:txBody>
          <a:bodyPr/>
          <a:lstStyle/>
          <a:p>
            <a:r>
              <a:rPr lang="en-US">
                <a:latin typeface="Helvetica" pitchFamily="2" charset="0"/>
              </a:rPr>
              <a:t>Prayer makes a difference. Join in praying that God would move powerfully in the lives of the Muslim peoples of East and Southeast Asia. May we see families, churches, and societies transformed by God’s love through Christ Jesus.
</a:t>
            </a:r>
          </a:p>
        </p:txBody>
      </p:sp>
    </p:spTree>
    <p:extLst>
      <p:ext uri="{BB962C8B-B14F-4D97-AF65-F5344CB8AC3E}">
        <p14:creationId xmlns:p14="http://schemas.microsoft.com/office/powerpoint/2010/main" val="2133675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1520" y="1122363"/>
            <a:ext cx="7853680" cy="2387600"/>
          </a:xfrm>
        </p:spPr>
        <p:txBody>
          <a:bodyPr anchor="b"/>
          <a:lstStyle>
            <a:lvl1pPr algn="ctr">
              <a:defRPr sz="4500">
                <a:latin typeface="Georgia" panose="02040502050405020303" pitchFamily="18" charset="0"/>
              </a:defRPr>
            </a:lvl1pPr>
          </a:lstStyle>
          <a:p>
            <a:r>
              <a:rPr lang="en-US"/>
              <a:t>Click to edit Master title style</a:t>
            </a:r>
          </a:p>
        </p:txBody>
      </p:sp>
      <p:sp>
        <p:nvSpPr>
          <p:cNvPr id="3" name="Subtitle 2"/>
          <p:cNvSpPr>
            <a:spLocks noGrp="1"/>
          </p:cNvSpPr>
          <p:nvPr>
            <p:ph type="subTitle" idx="1"/>
          </p:nvPr>
        </p:nvSpPr>
        <p:spPr>
          <a:xfrm>
            <a:off x="731520" y="3602038"/>
            <a:ext cx="7853680" cy="1655762"/>
          </a:xfrm>
        </p:spPr>
        <p:txBody>
          <a:bodyPr/>
          <a:lstStyle>
            <a:lvl1pPr marL="0" indent="0" algn="ctr">
              <a:buNone/>
              <a:defRPr sz="1800">
                <a:latin typeface="Georgia" panose="02040502050405020303" pitchFamily="18"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65000"/>
                    <a:lumOff val="35000"/>
                  </a:schemeClr>
                </a:solidFill>
                <a:latin typeface="Georgia" panose="02040502050405020303" pitchFamily="18" charset="0"/>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65000"/>
                    <a:lumOff val="35000"/>
                  </a:schemeClr>
                </a:solidFill>
                <a:latin typeface="Georgia" panose="02040502050405020303" pitchFamily="18" charset="0"/>
              </a:defRPr>
            </a:lvl1pPr>
            <a:lvl2pPr>
              <a:defRPr>
                <a:solidFill>
                  <a:schemeClr val="tx1">
                    <a:lumMod val="65000"/>
                    <a:lumOff val="35000"/>
                  </a:schemeClr>
                </a:solidFill>
                <a:latin typeface="Georgia" panose="02040502050405020303" pitchFamily="18" charset="0"/>
              </a:defRPr>
            </a:lvl2pPr>
            <a:lvl3pPr>
              <a:defRPr>
                <a:solidFill>
                  <a:schemeClr val="tx1">
                    <a:lumMod val="65000"/>
                    <a:lumOff val="35000"/>
                  </a:schemeClr>
                </a:solidFill>
                <a:latin typeface="Georgia" panose="02040502050405020303" pitchFamily="18" charset="0"/>
              </a:defRPr>
            </a:lvl3pPr>
            <a:lvl4pPr>
              <a:defRPr>
                <a:solidFill>
                  <a:schemeClr val="tx1">
                    <a:lumMod val="65000"/>
                    <a:lumOff val="35000"/>
                  </a:schemeClr>
                </a:solidFill>
                <a:latin typeface="Georgia" panose="02040502050405020303" pitchFamily="18" charset="0"/>
              </a:defRPr>
            </a:lvl4pPr>
            <a:lvl5pPr>
              <a:defRPr>
                <a:solidFill>
                  <a:schemeClr val="tx1">
                    <a:lumMod val="65000"/>
                    <a:lumOff val="35000"/>
                  </a:schemeClr>
                </a:solidFill>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C42F51-DF3E-0A71-F606-3589A7ED7403}"/>
              </a:ext>
            </a:extLst>
          </p:cNvPr>
          <p:cNvSpPr>
            <a:spLocks noGrp="1"/>
          </p:cNvSpPr>
          <p:nvPr>
            <p:ph type="title"/>
          </p:nvPr>
        </p:nvSpPr>
        <p:spPr>
          <a:xfrm>
            <a:off x="628650" y="365126"/>
            <a:ext cx="7886700" cy="1325563"/>
          </a:xfrm>
        </p:spPr>
        <p:txBody>
          <a:bodyPr/>
          <a:lstStyle>
            <a:lvl1pPr>
              <a:defRPr>
                <a:solidFill>
                  <a:schemeClr val="tx1">
                    <a:lumMod val="65000"/>
                    <a:lumOff val="35000"/>
                  </a:schemeClr>
                </a:solidFill>
                <a:latin typeface="Georgia" panose="02040502050405020303" pitchFamily="18" charset="0"/>
              </a:defRPr>
            </a:lvl1pPr>
          </a:lstStyle>
          <a:p>
            <a:r>
              <a:rPr lang="en-US"/>
              <a:t>Click to edit Master title style</a:t>
            </a:r>
          </a:p>
        </p:txBody>
      </p:sp>
      <p:sp>
        <p:nvSpPr>
          <p:cNvPr id="5" name="Content Placeholder 2">
            <a:extLst>
              <a:ext uri="{FF2B5EF4-FFF2-40B4-BE49-F238E27FC236}">
                <a16:creationId xmlns:a16="http://schemas.microsoft.com/office/drawing/2014/main" id="{737886A6-A4DC-95D9-C46C-2715982DABDD}"/>
              </a:ext>
            </a:extLst>
          </p:cNvPr>
          <p:cNvSpPr>
            <a:spLocks noGrp="1"/>
          </p:cNvSpPr>
          <p:nvPr>
            <p:ph idx="1"/>
          </p:nvPr>
        </p:nvSpPr>
        <p:spPr>
          <a:xfrm>
            <a:off x="628650" y="1825625"/>
            <a:ext cx="7886700" cy="4351338"/>
          </a:xfrm>
        </p:spPr>
        <p:txBody>
          <a:bodyPr/>
          <a:lstStyle>
            <a:lvl1pPr>
              <a:defRPr>
                <a:solidFill>
                  <a:schemeClr val="tx1">
                    <a:lumMod val="65000"/>
                    <a:lumOff val="35000"/>
                  </a:schemeClr>
                </a:solidFill>
                <a:latin typeface="Georgia" panose="02040502050405020303" pitchFamily="18" charset="0"/>
              </a:defRPr>
            </a:lvl1pPr>
            <a:lvl2pPr>
              <a:defRPr>
                <a:solidFill>
                  <a:schemeClr val="tx1">
                    <a:lumMod val="65000"/>
                    <a:lumOff val="35000"/>
                  </a:schemeClr>
                </a:solidFill>
                <a:latin typeface="Georgia" panose="02040502050405020303" pitchFamily="18" charset="0"/>
              </a:defRPr>
            </a:lvl2pPr>
            <a:lvl3pPr>
              <a:defRPr>
                <a:solidFill>
                  <a:schemeClr val="tx1">
                    <a:lumMod val="65000"/>
                    <a:lumOff val="35000"/>
                  </a:schemeClr>
                </a:solidFill>
                <a:latin typeface="Georgia" panose="02040502050405020303" pitchFamily="18" charset="0"/>
              </a:defRPr>
            </a:lvl3pPr>
            <a:lvl4pPr>
              <a:defRPr>
                <a:solidFill>
                  <a:schemeClr val="tx1">
                    <a:lumMod val="65000"/>
                    <a:lumOff val="35000"/>
                  </a:schemeClr>
                </a:solidFill>
                <a:latin typeface="Georgia" panose="02040502050405020303" pitchFamily="18" charset="0"/>
              </a:defRPr>
            </a:lvl4pPr>
            <a:lvl5pPr>
              <a:defRPr>
                <a:solidFill>
                  <a:schemeClr val="tx1">
                    <a:lumMod val="65000"/>
                    <a:lumOff val="35000"/>
                  </a:schemeClr>
                </a:solidFill>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275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atin typeface="Georgia" panose="02040502050405020303" pitchFamily="18" charset="0"/>
              </a:defRPr>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tint val="82000"/>
                  </a:schemeClr>
                </a:solidFill>
                <a:latin typeface="Georgia" panose="02040502050405020303" pitchFamily="18"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4F72-6767-E974-0B36-21EF2D4D3BC6}"/>
              </a:ext>
            </a:extLst>
          </p:cNvPr>
          <p:cNvSpPr>
            <a:spLocks noGrp="1"/>
          </p:cNvSpPr>
          <p:nvPr>
            <p:ph type="title"/>
          </p:nvPr>
        </p:nvSpPr>
        <p:spPr>
          <a:xfrm>
            <a:off x="623888" y="1709741"/>
            <a:ext cx="7886700" cy="2852737"/>
          </a:xfrm>
        </p:spPr>
        <p:txBody>
          <a:bodyPr anchor="b"/>
          <a:lstStyle>
            <a:lvl1pPr>
              <a:defRPr sz="4500">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074F2BAC-03D6-2A21-E2DA-FDC656F7CAFA}"/>
              </a:ext>
            </a:extLst>
          </p:cNvPr>
          <p:cNvSpPr>
            <a:spLocks noGrp="1"/>
          </p:cNvSpPr>
          <p:nvPr>
            <p:ph type="body" idx="1"/>
          </p:nvPr>
        </p:nvSpPr>
        <p:spPr>
          <a:xfrm>
            <a:off x="623888" y="4589466"/>
            <a:ext cx="7886700" cy="1500187"/>
          </a:xfrm>
        </p:spPr>
        <p:txBody>
          <a:bodyPr/>
          <a:lstStyle>
            <a:lvl1pPr marL="0" indent="0">
              <a:buNone/>
              <a:defRPr sz="1800">
                <a:solidFill>
                  <a:schemeClr val="tx1">
                    <a:tint val="82000"/>
                  </a:schemeClr>
                </a:solidFill>
                <a:latin typeface="Georgia" panose="02040502050405020303" pitchFamily="18" charset="0"/>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97774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eorgia" panose="02040502050405020303" pitchFamily="18" charset="0"/>
              </a:defRPr>
            </a:lvl1p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09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A93CA-51A5-9B0C-BCC3-29B7D190C7E9}"/>
              </a:ext>
            </a:extLst>
          </p:cNvPr>
          <p:cNvSpPr>
            <a:spLocks noGrp="1"/>
          </p:cNvSpPr>
          <p:nvPr>
            <p:ph type="title"/>
          </p:nvPr>
        </p:nvSpPr>
        <p:spPr>
          <a:xfrm>
            <a:off x="628650"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2BE7D7-B8DF-5346-163D-B34DE7139B5E}"/>
              </a:ext>
            </a:extLst>
          </p:cNvPr>
          <p:cNvSpPr>
            <a:spLocks noGrp="1"/>
          </p:cNvSpPr>
          <p:nvPr>
            <p:ph sz="half" idx="1"/>
          </p:nvPr>
        </p:nvSpPr>
        <p:spPr>
          <a:xfrm>
            <a:off x="6286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4461EB-A62A-AE18-B411-CFB646FAEDDC}"/>
              </a:ext>
            </a:extLst>
          </p:cNvPr>
          <p:cNvSpPr>
            <a:spLocks noGrp="1"/>
          </p:cNvSpPr>
          <p:nvPr>
            <p:ph sz="half" idx="2"/>
          </p:nvPr>
        </p:nvSpPr>
        <p:spPr>
          <a:xfrm>
            <a:off x="4629150" y="1825625"/>
            <a:ext cx="3886200" cy="435133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8589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317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3BDB-7E22-64AF-4F0D-C65F0C9D4C60}"/>
              </a:ext>
            </a:extLst>
          </p:cNvPr>
          <p:cNvSpPr>
            <a:spLocks noGrp="1"/>
          </p:cNvSpPr>
          <p:nvPr>
            <p:ph type="title"/>
          </p:nvPr>
        </p:nvSpPr>
        <p:spPr>
          <a:xfrm>
            <a:off x="629841" y="365126"/>
            <a:ext cx="7886700" cy="1325563"/>
          </a:xfrm>
        </p:spPr>
        <p:txBody>
          <a:bodyPr/>
          <a:lstStyle>
            <a:lvl1pPr>
              <a:defRPr>
                <a:latin typeface="Georgia" panose="02040502050405020303"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4BFEEE84-34C3-A77D-34C3-B218DA68A981}"/>
              </a:ext>
            </a:extLst>
          </p:cNvPr>
          <p:cNvSpPr>
            <a:spLocks noGrp="1"/>
          </p:cNvSpPr>
          <p:nvPr>
            <p:ph type="body" idx="1"/>
          </p:nvPr>
        </p:nvSpPr>
        <p:spPr>
          <a:xfrm>
            <a:off x="629842" y="1681163"/>
            <a:ext cx="3868340"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E67FF2D-3E53-C4CD-B8E3-A1695116F88A}"/>
              </a:ext>
            </a:extLst>
          </p:cNvPr>
          <p:cNvSpPr>
            <a:spLocks noGrp="1"/>
          </p:cNvSpPr>
          <p:nvPr>
            <p:ph sz="half" idx="2"/>
          </p:nvPr>
        </p:nvSpPr>
        <p:spPr>
          <a:xfrm>
            <a:off x="629842" y="2505075"/>
            <a:ext cx="3868340"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9770B1-2ADC-E232-2B24-3C08B98339B0}"/>
              </a:ext>
            </a:extLst>
          </p:cNvPr>
          <p:cNvSpPr>
            <a:spLocks noGrp="1"/>
          </p:cNvSpPr>
          <p:nvPr>
            <p:ph type="body" sz="quarter" idx="3"/>
          </p:nvPr>
        </p:nvSpPr>
        <p:spPr>
          <a:xfrm>
            <a:off x="4629151" y="1681163"/>
            <a:ext cx="3887391" cy="823912"/>
          </a:xfrm>
        </p:spPr>
        <p:txBody>
          <a:bodyPr anchor="b"/>
          <a:lstStyle>
            <a:lvl1pPr marL="0" indent="0">
              <a:buNone/>
              <a:defRPr sz="1800" b="1">
                <a:latin typeface="Georgia" panose="020405020504050203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2EE1D5E-2AD1-7B57-16CE-C3AA548B8C2D}"/>
              </a:ext>
            </a:extLst>
          </p:cNvPr>
          <p:cNvSpPr>
            <a:spLocks noGrp="1"/>
          </p:cNvSpPr>
          <p:nvPr>
            <p:ph sz="quarter" idx="4"/>
          </p:nvPr>
        </p:nvSpPr>
        <p:spPr>
          <a:xfrm>
            <a:off x="4629151" y="2505075"/>
            <a:ext cx="3887391" cy="3684588"/>
          </a:xfrm>
        </p:spPr>
        <p:txBody>
          <a:bodyPr/>
          <a:lstStyle>
            <a:lvl1pPr>
              <a:defRPr>
                <a:latin typeface="Georgia" panose="02040502050405020303" pitchFamily="18" charset="0"/>
              </a:defRPr>
            </a:lvl1pPr>
            <a:lvl2pPr>
              <a:defRPr>
                <a:latin typeface="Georgia" panose="02040502050405020303" pitchFamily="18" charset="0"/>
              </a:defRPr>
            </a:lvl2pPr>
            <a:lvl3pPr>
              <a:defRPr>
                <a:latin typeface="Georgia" panose="02040502050405020303" pitchFamily="18" charset="0"/>
              </a:defRPr>
            </a:lvl3pPr>
            <a:lvl4pPr>
              <a:defRPr>
                <a:latin typeface="Georgia" panose="02040502050405020303" pitchFamily="18" charset="0"/>
              </a:defRPr>
            </a:lvl4pPr>
            <a:lvl5pPr>
              <a:defRPr>
                <a:latin typeface="Georgia" panose="02040502050405020303"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408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321031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2">
            <a:lumMod val="90000"/>
            <a:alpha val="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590BD-C8D2-5A9C-0741-2A461B75C34B}"/>
              </a:ext>
            </a:extLst>
          </p:cNvPr>
          <p:cNvSpPr>
            <a:spLocks noGrp="1"/>
          </p:cNvSpPr>
          <p:nvPr>
            <p:ph type="title"/>
          </p:nvPr>
        </p:nvSpPr>
        <p:spPr>
          <a:xfrm>
            <a:off x="628650" y="365126"/>
            <a:ext cx="7886700" cy="1325563"/>
          </a:xfrm>
        </p:spPr>
        <p:txBody>
          <a:bodyPr/>
          <a:lstStyle>
            <a:lvl1pP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845080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388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5_Blank">
    <p:bg>
      <p:bgPr>
        <a:solidFill>
          <a:schemeClr val="bg2">
            <a:lumMod val="90000"/>
            <a:alpha val="7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039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DC8C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5" r:id="rId3"/>
    <p:sldLayoutId id="2147483663" r:id="rId4"/>
    <p:sldLayoutId id="2147483677" r:id="rId5"/>
    <p:sldLayoutId id="2147483664" r:id="rId6"/>
    <p:sldLayoutId id="2147483674" r:id="rId7"/>
    <p:sldLayoutId id="2147483665" r:id="rId8"/>
    <p:sldLayoutId id="2147483673" r:id="rId9"/>
    <p:sldLayoutId id="2147483666" r:id="rId10"/>
    <p:sldLayoutId id="2147483672" r:id="rId11"/>
    <p:sldLayoutId id="2147483667" r:id="rId12"/>
    <p:sldLayoutId id="2147483676" r:id="rId13"/>
  </p:sldLayoutIdLst>
  <p:txStyles>
    <p:titleStyle>
      <a:lvl1pPr algn="l" defTabSz="914400" rtl="0" eaLnBrk="1" latinLnBrk="0" hangingPunct="1">
        <a:lnSpc>
          <a:spcPct val="90000"/>
        </a:lnSpc>
        <a:spcBef>
          <a:spcPct val="0"/>
        </a:spcBef>
        <a:buNone/>
        <a:defRPr sz="4400" kern="1200">
          <a:solidFill>
            <a:schemeClr val="tx1">
              <a:lumMod val="65000"/>
              <a:lumOff val="35000"/>
            </a:schemeClr>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Georgia" panose="02040502050405020303"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Georgia" panose="02040502050405020303"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Georgia" panose="02040502050405020303"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18/10/relationships/comments" Target="../comments/modernComment_106_4E737095.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ideo" Target="https://www.youtube.com/embed/8YTIxogr1E4?feature=oembed"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ideo" Target="https://www.youtube.com/embed/M1Wy6Nm1JiI?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asia with different countries/regions&#10;&#10;Description automatically generated">
            <a:extLst>
              <a:ext uri="{FF2B5EF4-FFF2-40B4-BE49-F238E27FC236}">
                <a16:creationId xmlns:a16="http://schemas.microsoft.com/office/drawing/2014/main" id="{7BD96442-DBC2-A4D4-B818-AD695C1B62BF}"/>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l="2446" r="11141"/>
          <a:stretch>
            <a:fillRect/>
          </a:stretch>
        </p:blipFill>
        <p:spPr>
          <a:xfrm>
            <a:off x="2957209" y="0"/>
            <a:ext cx="6186791" cy="6858000"/>
          </a:xfrm>
          <a:prstGeom prst="rect">
            <a:avLst/>
          </a:prstGeom>
        </p:spPr>
      </p:pic>
      <p:sp>
        <p:nvSpPr>
          <p:cNvPr id="7" name="Delay 6">
            <a:extLst>
              <a:ext uri="{FF2B5EF4-FFF2-40B4-BE49-F238E27FC236}">
                <a16:creationId xmlns:a16="http://schemas.microsoft.com/office/drawing/2014/main" id="{B6FF745C-56FF-D44A-C5E5-D216C94CC9DA}"/>
              </a:ext>
            </a:extLst>
          </p:cNvPr>
          <p:cNvSpPr>
            <a:spLocks noChangeAspect="1"/>
          </p:cNvSpPr>
          <p:nvPr/>
        </p:nvSpPr>
        <p:spPr>
          <a:xfrm>
            <a:off x="2205973" y="0"/>
            <a:ext cx="1589854" cy="6858000"/>
          </a:xfrm>
          <a:custGeom>
            <a:avLst/>
            <a:gdLst>
              <a:gd name="csX0" fmla="*/ 0 w 1546503"/>
              <a:gd name="csY0" fmla="*/ 0 h 6858000"/>
              <a:gd name="csX1" fmla="*/ 773252 w 1546503"/>
              <a:gd name="csY1" fmla="*/ 0 h 6858000"/>
              <a:gd name="csX2" fmla="*/ 1546504 w 1546503"/>
              <a:gd name="csY2" fmla="*/ 3429000 h 6858000"/>
              <a:gd name="csX3" fmla="*/ 773252 w 1546503"/>
              <a:gd name="csY3" fmla="*/ 6858000 h 6858000"/>
              <a:gd name="csX4" fmla="*/ 0 w 1546503"/>
              <a:gd name="csY4" fmla="*/ 6858000 h 6858000"/>
              <a:gd name="csX5" fmla="*/ 0 w 1546503"/>
              <a:gd name="csY5" fmla="*/ 0 h 6858000"/>
              <a:gd name="csX0" fmla="*/ 0 w 1877245"/>
              <a:gd name="csY0" fmla="*/ 0 h 6858000"/>
              <a:gd name="csX1" fmla="*/ 773252 w 1877245"/>
              <a:gd name="csY1" fmla="*/ 0 h 6858000"/>
              <a:gd name="csX2" fmla="*/ 1877245 w 1877245"/>
              <a:gd name="csY2" fmla="*/ 3429000 h 6858000"/>
              <a:gd name="csX3" fmla="*/ 773252 w 1877245"/>
              <a:gd name="csY3" fmla="*/ 6858000 h 6858000"/>
              <a:gd name="csX4" fmla="*/ 0 w 1877245"/>
              <a:gd name="csY4" fmla="*/ 6858000 h 6858000"/>
              <a:gd name="csX5" fmla="*/ 0 w 1877245"/>
              <a:gd name="csY5" fmla="*/ 0 h 6858000"/>
              <a:gd name="csX0" fmla="*/ 0 w 1877245"/>
              <a:gd name="csY0" fmla="*/ 0 h 6858000"/>
              <a:gd name="csX1" fmla="*/ 773252 w 1877245"/>
              <a:gd name="csY1" fmla="*/ 0 h 6858000"/>
              <a:gd name="csX2" fmla="*/ 1877245 w 1877245"/>
              <a:gd name="csY2" fmla="*/ 3429000 h 6858000"/>
              <a:gd name="csX3" fmla="*/ 773252 w 1877245"/>
              <a:gd name="csY3" fmla="*/ 6858000 h 6858000"/>
              <a:gd name="csX4" fmla="*/ 0 w 1877245"/>
              <a:gd name="csY4" fmla="*/ 6858000 h 6858000"/>
              <a:gd name="csX5" fmla="*/ 0 w 1877245"/>
              <a:gd name="csY5" fmla="*/ 0 h 6858000"/>
              <a:gd name="csX0" fmla="*/ 0 w 1878767"/>
              <a:gd name="csY0" fmla="*/ 0 h 6858000"/>
              <a:gd name="csX1" fmla="*/ 773252 w 1878767"/>
              <a:gd name="csY1" fmla="*/ 0 h 6858000"/>
              <a:gd name="csX2" fmla="*/ 1877245 w 1878767"/>
              <a:gd name="csY2" fmla="*/ 3429000 h 6858000"/>
              <a:gd name="csX3" fmla="*/ 773252 w 1878767"/>
              <a:gd name="csY3" fmla="*/ 6858000 h 6858000"/>
              <a:gd name="csX4" fmla="*/ 0 w 1878767"/>
              <a:gd name="csY4" fmla="*/ 6858000 h 6858000"/>
              <a:gd name="csX5" fmla="*/ 0 w 1878767"/>
              <a:gd name="csY5" fmla="*/ 0 h 6858000"/>
              <a:gd name="csX0" fmla="*/ 0 w 1877245"/>
              <a:gd name="csY0" fmla="*/ 0 h 6858000"/>
              <a:gd name="csX1" fmla="*/ 773252 w 1877245"/>
              <a:gd name="csY1" fmla="*/ 0 h 6858000"/>
              <a:gd name="csX2" fmla="*/ 1877245 w 1877245"/>
              <a:gd name="csY2" fmla="*/ 3429000 h 6858000"/>
              <a:gd name="csX3" fmla="*/ 773252 w 1877245"/>
              <a:gd name="csY3" fmla="*/ 6858000 h 6858000"/>
              <a:gd name="csX4" fmla="*/ 0 w 1877245"/>
              <a:gd name="csY4" fmla="*/ 6858000 h 6858000"/>
              <a:gd name="csX5" fmla="*/ 0 w 1877245"/>
              <a:gd name="csY5" fmla="*/ 0 h 6858000"/>
              <a:gd name="csX0" fmla="*/ 0 w 1727439"/>
              <a:gd name="csY0" fmla="*/ 0 h 6858000"/>
              <a:gd name="csX1" fmla="*/ 773252 w 1727439"/>
              <a:gd name="csY1" fmla="*/ 0 h 6858000"/>
              <a:gd name="csX2" fmla="*/ 1727439 w 1727439"/>
              <a:gd name="csY2" fmla="*/ 3429000 h 6858000"/>
              <a:gd name="csX3" fmla="*/ 773252 w 1727439"/>
              <a:gd name="csY3" fmla="*/ 6858000 h 6858000"/>
              <a:gd name="csX4" fmla="*/ 0 w 1727439"/>
              <a:gd name="csY4" fmla="*/ 6858000 h 6858000"/>
              <a:gd name="csX5" fmla="*/ 0 w 1727439"/>
              <a:gd name="csY5" fmla="*/ 0 h 6858000"/>
              <a:gd name="csX0" fmla="*/ 0 w 1748840"/>
              <a:gd name="csY0" fmla="*/ 0 h 6858000"/>
              <a:gd name="csX1" fmla="*/ 773252 w 1748840"/>
              <a:gd name="csY1" fmla="*/ 0 h 6858000"/>
              <a:gd name="csX2" fmla="*/ 1748840 w 1748840"/>
              <a:gd name="csY2" fmla="*/ 4674140 h 6858000"/>
              <a:gd name="csX3" fmla="*/ 773252 w 1748840"/>
              <a:gd name="csY3" fmla="*/ 6858000 h 6858000"/>
              <a:gd name="csX4" fmla="*/ 0 w 1748840"/>
              <a:gd name="csY4" fmla="*/ 6858000 h 6858000"/>
              <a:gd name="csX5" fmla="*/ 0 w 1748840"/>
              <a:gd name="csY5" fmla="*/ 0 h 6858000"/>
            </a:gdLst>
            <a:ahLst/>
            <a:cxnLst>
              <a:cxn ang="0">
                <a:pos x="csX0" y="csY0"/>
              </a:cxn>
              <a:cxn ang="0">
                <a:pos x="csX1" y="csY1"/>
              </a:cxn>
              <a:cxn ang="0">
                <a:pos x="csX2" y="csY2"/>
              </a:cxn>
              <a:cxn ang="0">
                <a:pos x="csX3" y="csY3"/>
              </a:cxn>
              <a:cxn ang="0">
                <a:pos x="csX4" y="csY4"/>
              </a:cxn>
              <a:cxn ang="0">
                <a:pos x="csX5" y="csY5"/>
              </a:cxn>
            </a:cxnLst>
            <a:rect l="l" t="t" r="r" b="b"/>
            <a:pathLst>
              <a:path w="1748840" h="6858000">
                <a:moveTo>
                  <a:pt x="0" y="0"/>
                </a:moveTo>
                <a:lnTo>
                  <a:pt x="773252" y="0"/>
                </a:lnTo>
                <a:cubicBezTo>
                  <a:pt x="1200307" y="0"/>
                  <a:pt x="1748841" y="3597479"/>
                  <a:pt x="1748840" y="4674140"/>
                </a:cubicBezTo>
                <a:cubicBezTo>
                  <a:pt x="1748839" y="5750801"/>
                  <a:pt x="1200307" y="6858000"/>
                  <a:pt x="773252" y="6858000"/>
                </a:cubicBezTo>
                <a:lnTo>
                  <a:pt x="0" y="6858000"/>
                </a:lnTo>
                <a:lnTo>
                  <a:pt x="0" y="0"/>
                </a:lnTo>
                <a:close/>
              </a:path>
            </a:pathLst>
          </a:custGeom>
          <a:solidFill>
            <a:srgbClr val="8DC8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E4B23CF-4253-9E7A-DAAC-E895E7366D4B}"/>
              </a:ext>
            </a:extLst>
          </p:cNvPr>
          <p:cNvSpPr txBox="1"/>
          <p:nvPr/>
        </p:nvSpPr>
        <p:spPr>
          <a:xfrm>
            <a:off x="464904" y="1901424"/>
            <a:ext cx="5505856" cy="275973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lIns="91440" tIns="45720" rIns="91440" bIns="45720" rtlCol="0" anchor="t">
            <a:spAutoFit/>
          </a:bodyPr>
          <a:lstStyle/>
          <a:p>
            <a:pPr>
              <a:lnSpc>
                <a:spcPts val="5200"/>
              </a:lnSpc>
            </a:pPr>
            <a:r>
              <a:rPr lang="en-US" sz="4400" dirty="0">
                <a:solidFill>
                  <a:srgbClr val="7F7F7F"/>
                </a:solidFill>
                <a:latin typeface="Roboto" panose="02000000000000000000" pitchFamily="2" charset="0"/>
                <a:ea typeface="Roboto" panose="02000000000000000000" pitchFamily="2" charset="0"/>
                <a:cs typeface="Futura Medium" panose="020B0602020204020303" pitchFamily="34" charset="-79"/>
              </a:rPr>
              <a:t>East and </a:t>
            </a:r>
          </a:p>
          <a:p>
            <a:pPr>
              <a:lnSpc>
                <a:spcPts val="5200"/>
              </a:lnSpc>
            </a:pPr>
            <a:r>
              <a:rPr lang="en-US" sz="4400" dirty="0">
                <a:solidFill>
                  <a:srgbClr val="7F7F7F"/>
                </a:solidFill>
                <a:latin typeface="Roboto" panose="02000000000000000000" pitchFamily="2" charset="0"/>
                <a:ea typeface="Roboto" panose="02000000000000000000" pitchFamily="2" charset="0"/>
                <a:cs typeface="Futura Medium" panose="020B0602020204020303" pitchFamily="34" charset="-79"/>
              </a:rPr>
              <a:t>Southeast</a:t>
            </a:r>
          </a:p>
          <a:p>
            <a:pPr>
              <a:lnSpc>
                <a:spcPts val="5200"/>
              </a:lnSpc>
            </a:pPr>
            <a:r>
              <a:rPr lang="en-US" sz="4400" dirty="0">
                <a:solidFill>
                  <a:srgbClr val="7F7F7F"/>
                </a:solidFill>
                <a:latin typeface="Roboto" panose="02000000000000000000" pitchFamily="2" charset="0"/>
                <a:ea typeface="Roboto" panose="02000000000000000000" pitchFamily="2" charset="0"/>
                <a:cs typeface="Futura Medium" panose="020B0602020204020303" pitchFamily="34" charset="-79"/>
              </a:rPr>
              <a:t>Asia’s </a:t>
            </a:r>
          </a:p>
          <a:p>
            <a:pPr>
              <a:lnSpc>
                <a:spcPts val="5200"/>
              </a:lnSpc>
            </a:pPr>
            <a:r>
              <a:rPr lang="en-US" sz="4400" dirty="0">
                <a:solidFill>
                  <a:srgbClr val="7F7F7F"/>
                </a:solidFill>
                <a:latin typeface="Roboto" panose="02000000000000000000" pitchFamily="2" charset="0"/>
                <a:ea typeface="Roboto" panose="02000000000000000000" pitchFamily="2" charset="0"/>
                <a:cs typeface="Futura Medium" panose="020B0602020204020303" pitchFamily="34" charset="-79"/>
              </a:rPr>
              <a:t>Muslims</a:t>
            </a:r>
          </a:p>
        </p:txBody>
      </p:sp>
      <p:pic>
        <p:nvPicPr>
          <p:cNvPr id="6" name="Picture 5">
            <a:extLst>
              <a:ext uri="{FF2B5EF4-FFF2-40B4-BE49-F238E27FC236}">
                <a16:creationId xmlns:a16="http://schemas.microsoft.com/office/drawing/2014/main" id="{023C5441-CE24-B177-D598-E4D401E6A27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64904" y="406344"/>
            <a:ext cx="617704" cy="590251"/>
          </a:xfrm>
          <a:prstGeom prst="rect">
            <a:avLst/>
          </a:prstGeom>
          <a:ln>
            <a:noFill/>
          </a:ln>
        </p:spPr>
      </p:pic>
    </p:spTree>
    <p:extLst>
      <p:ext uri="{BB962C8B-B14F-4D97-AF65-F5344CB8AC3E}">
        <p14:creationId xmlns:p14="http://schemas.microsoft.com/office/powerpoint/2010/main" val="2349440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829E60-3015-380A-4168-90C42D444408}"/>
              </a:ext>
            </a:extLst>
          </p:cNvPr>
          <p:cNvPicPr>
            <a:picLocks noChangeAspect="1"/>
          </p:cNvPicPr>
          <p:nvPr/>
        </p:nvPicPr>
        <p:blipFill rotWithShape="1">
          <a:blip r:embed="rId4">
            <a:extLst>
              <a:ext uri="{28A0092B-C50C-407E-A947-70E740481C1C}">
                <a14:useLocalDpi xmlns:a14="http://schemas.microsoft.com/office/drawing/2010/main"/>
              </a:ext>
            </a:extLst>
          </a:blip>
          <a:srcRect l="-120" t="1754" r="23913" b="22138"/>
          <a:stretch/>
        </p:blipFill>
        <p:spPr>
          <a:xfrm>
            <a:off x="1" y="-1"/>
            <a:ext cx="9163619" cy="6863794"/>
          </a:xfrm>
          <a:prstGeom prst="rect">
            <a:avLst/>
          </a:prstGeom>
          <a:ln>
            <a:noFill/>
          </a:ln>
        </p:spPr>
      </p:pic>
      <p:sp>
        <p:nvSpPr>
          <p:cNvPr id="2" name="Title 1">
            <a:extLst>
              <a:ext uri="{FF2B5EF4-FFF2-40B4-BE49-F238E27FC236}">
                <a16:creationId xmlns:a16="http://schemas.microsoft.com/office/drawing/2014/main" id="{DF1AFBAF-23BE-4EEC-8C9A-47DE0D4DBA3D}"/>
              </a:ext>
            </a:extLst>
          </p:cNvPr>
          <p:cNvSpPr>
            <a:spLocks noGrp="1"/>
          </p:cNvSpPr>
          <p:nvPr>
            <p:ph type="title"/>
          </p:nvPr>
        </p:nvSpPr>
        <p:spPr>
          <a:xfrm>
            <a:off x="1559861" y="1358155"/>
            <a:ext cx="6024281" cy="4141693"/>
          </a:xfrm>
        </p:spPr>
        <p:txBody>
          <a:bodyPr>
            <a:normAutofit/>
          </a:bodyPr>
          <a:lstStyle/>
          <a:p>
            <a:pPr algn="ctr"/>
            <a:r>
              <a:rPr lang="en-US" sz="8800">
                <a:solidFill>
                  <a:schemeClr val="bg1"/>
                </a:solidFill>
                <a:latin typeface="Roboto" panose="02000000000000000000" pitchFamily="2" charset="0"/>
                <a:ea typeface="Roboto" panose="02000000000000000000" pitchFamily="2" charset="0"/>
              </a:rPr>
              <a:t>292 million</a:t>
            </a:r>
            <a:br>
              <a:rPr lang="en-US" sz="8800">
                <a:latin typeface="Roboto" panose="02000000000000000000" pitchFamily="2" charset="0"/>
                <a:ea typeface="Roboto" panose="02000000000000000000" pitchFamily="2" charset="0"/>
              </a:rPr>
            </a:br>
            <a:r>
              <a:rPr lang="en-US" sz="8800">
                <a:solidFill>
                  <a:schemeClr val="bg1"/>
                </a:solidFill>
                <a:latin typeface="Roboto" panose="02000000000000000000" pitchFamily="2" charset="0"/>
                <a:ea typeface="Roboto" panose="02000000000000000000" pitchFamily="2" charset="0"/>
              </a:rPr>
              <a:t>followers</a:t>
            </a:r>
            <a:br>
              <a:rPr lang="en-US" sz="8800">
                <a:latin typeface="Roboto" panose="02000000000000000000" pitchFamily="2" charset="0"/>
                <a:ea typeface="Roboto" panose="02000000000000000000" pitchFamily="2" charset="0"/>
              </a:rPr>
            </a:br>
            <a:r>
              <a:rPr lang="en-US" sz="8800">
                <a:solidFill>
                  <a:schemeClr val="bg1"/>
                </a:solidFill>
                <a:latin typeface="Roboto" panose="02000000000000000000" pitchFamily="2" charset="0"/>
                <a:ea typeface="Roboto" panose="02000000000000000000" pitchFamily="2" charset="0"/>
              </a:rPr>
              <a:t>of Islam</a:t>
            </a:r>
          </a:p>
        </p:txBody>
      </p:sp>
    </p:spTree>
    <p:extLst>
      <p:ext uri="{BB962C8B-B14F-4D97-AF65-F5344CB8AC3E}">
        <p14:creationId xmlns:p14="http://schemas.microsoft.com/office/powerpoint/2010/main" val="1316188309"/>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69804"/>
          </a:srgbClr>
        </a:solidFill>
        <a:effectLst/>
      </p:bgPr>
    </p:bg>
    <p:spTree>
      <p:nvGrpSpPr>
        <p:cNvPr id="1" name=""/>
        <p:cNvGrpSpPr/>
        <p:nvPr/>
      </p:nvGrpSpPr>
      <p:grpSpPr>
        <a:xfrm>
          <a:off x="0" y="0"/>
          <a:ext cx="0" cy="0"/>
          <a:chOff x="0" y="0"/>
          <a:chExt cx="0" cy="0"/>
        </a:xfrm>
      </p:grpSpPr>
      <p:pic>
        <p:nvPicPr>
          <p:cNvPr id="4" name="Online Media 3" descr="Where in the world do Muslims live?">
            <a:hlinkClick r:id="" action="ppaction://media"/>
            <a:extLst>
              <a:ext uri="{FF2B5EF4-FFF2-40B4-BE49-F238E27FC236}">
                <a16:creationId xmlns:a16="http://schemas.microsoft.com/office/drawing/2014/main" id="{8F36D4FC-2C6D-A400-ACAB-E047FED25C4E}"/>
              </a:ext>
            </a:extLst>
          </p:cNvPr>
          <p:cNvPicPr>
            <a:picLocks noRot="1" noChangeAspect="1"/>
          </p:cNvPicPr>
          <p:nvPr>
            <a:videoFile r:link="rId1"/>
          </p:nvPr>
        </p:nvPicPr>
        <p:blipFill>
          <a:blip r:embed="rId4"/>
          <a:stretch>
            <a:fillRect/>
          </a:stretch>
        </p:blipFill>
        <p:spPr>
          <a:xfrm>
            <a:off x="0" y="843379"/>
            <a:ext cx="9148320" cy="5168801"/>
          </a:xfrm>
          <a:prstGeom prst="rect">
            <a:avLst/>
          </a:prstGeom>
        </p:spPr>
      </p:pic>
    </p:spTree>
    <p:extLst>
      <p:ext uri="{BB962C8B-B14F-4D97-AF65-F5344CB8AC3E}">
        <p14:creationId xmlns:p14="http://schemas.microsoft.com/office/powerpoint/2010/main" val="41062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dirty="0">
                <a:ln w="0"/>
                <a:latin typeface="Lato Thin" panose="020F0502020204030203" pitchFamily="34" charset="0"/>
                <a:ea typeface="Lato Thin" panose="020F0502020204030203" pitchFamily="34" charset="0"/>
                <a:cs typeface="Lato Thin" panose="020F0502020204030203" pitchFamily="34" charset="0"/>
              </a:rPr>
            </a:br>
            <a:r>
              <a:rPr lang="en-US" sz="36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243 million</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50 million</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300,000</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20 million</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2.4 million</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12 million</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dirty="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3.6 million</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dirty="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Others</a:t>
            </a:r>
            <a:br>
              <a:rPr lang="en-US" sz="1200" dirty="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dirty="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1.3 million</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East and Southeast Asia’s Muslim Populations</a:t>
            </a:r>
          </a:p>
        </p:txBody>
      </p:sp>
    </p:spTree>
    <p:extLst>
      <p:ext uri="{BB962C8B-B14F-4D97-AF65-F5344CB8AC3E}">
        <p14:creationId xmlns:p14="http://schemas.microsoft.com/office/powerpoint/2010/main" val="4097716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orful circle with text&#10;&#10;Description automatically generated">
            <a:extLst>
              <a:ext uri="{FF2B5EF4-FFF2-40B4-BE49-F238E27FC236}">
                <a16:creationId xmlns:a16="http://schemas.microsoft.com/office/drawing/2014/main" id="{D41D9284-15B3-FBAC-21D1-1548CC53F73C}"/>
              </a:ext>
            </a:extLst>
          </p:cNvPr>
          <p:cNvPicPr/>
          <p:nvPr/>
        </p:nvPicPr>
        <p:blipFill>
          <a:blip r:embed="rId3" cstate="screen">
            <a:extLst>
              <a:ext uri="{28A0092B-C50C-407E-A947-70E740481C1C}">
                <a14:useLocalDpi xmlns:a14="http://schemas.microsoft.com/office/drawing/2010/main"/>
              </a:ext>
            </a:extLst>
          </a:blip>
          <a:stretch>
            <a:fillRect/>
          </a:stretch>
        </p:blipFill>
        <p:spPr>
          <a:xfrm>
            <a:off x="464905" y="406344"/>
            <a:ext cx="617704" cy="590251"/>
          </a:xfrm>
          <a:prstGeom prst="rect">
            <a:avLst/>
          </a:prstGeom>
        </p:spPr>
      </p:pic>
      <p:pic>
        <p:nvPicPr>
          <p:cNvPr id="17" name="Picture 16" descr="A blue and black background&#10;&#10;Description automatically generated">
            <a:extLst>
              <a:ext uri="{FF2B5EF4-FFF2-40B4-BE49-F238E27FC236}">
                <a16:creationId xmlns:a16="http://schemas.microsoft.com/office/drawing/2014/main" id="{FBF45BD0-1C32-8430-25A3-1516D8AFD79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9144000" cy="6858000"/>
          </a:xfrm>
          <a:prstGeom prst="rect">
            <a:avLst/>
          </a:prstGeom>
          <a:ln>
            <a:noFill/>
          </a:ln>
        </p:spPr>
      </p:pic>
      <p:pic>
        <p:nvPicPr>
          <p:cNvPr id="23" name="Picture 22" descr="A couple of people with their hands up&#10;&#10;Description automatically generated">
            <a:extLst>
              <a:ext uri="{FF2B5EF4-FFF2-40B4-BE49-F238E27FC236}">
                <a16:creationId xmlns:a16="http://schemas.microsoft.com/office/drawing/2014/main" id="{F51EF5FB-07BE-9D4F-39E3-F036E9202599}"/>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97602" y="1900771"/>
            <a:ext cx="9341603" cy="5258623"/>
          </a:xfrm>
          <a:prstGeom prst="rect">
            <a:avLst/>
          </a:prstGeom>
          <a:ln>
            <a:noFill/>
          </a:ln>
        </p:spPr>
      </p:pic>
      <p:sp>
        <p:nvSpPr>
          <p:cNvPr id="21" name="TextBox 20">
            <a:extLst>
              <a:ext uri="{FF2B5EF4-FFF2-40B4-BE49-F238E27FC236}">
                <a16:creationId xmlns:a16="http://schemas.microsoft.com/office/drawing/2014/main" id="{389B699F-4846-40B3-BBFB-D07DF12542AE}"/>
              </a:ext>
            </a:extLst>
          </p:cNvPr>
          <p:cNvSpPr txBox="1"/>
          <p:nvPr/>
        </p:nvSpPr>
        <p:spPr>
          <a:xfrm>
            <a:off x="1574800" y="1129361"/>
            <a:ext cx="5994400" cy="2800767"/>
          </a:xfrm>
          <a:prstGeom prst="rect">
            <a:avLst/>
          </a:prstGeom>
          <a:noFill/>
        </p:spPr>
        <p:txBody>
          <a:bodyPr wrap="square" lIns="91440" tIns="45720" rIns="91440" bIns="45720" rtlCol="0" anchor="t">
            <a:spAutoFit/>
          </a:bodyPr>
          <a:lstStyle/>
          <a:p>
            <a:pPr algn="ctr"/>
            <a:r>
              <a:rPr lang="en-US" sz="8800">
                <a:solidFill>
                  <a:schemeClr val="bg1"/>
                </a:solidFill>
                <a:latin typeface="Roboto" panose="02000000000000000000" pitchFamily="2" charset="0"/>
                <a:ea typeface="Roboto" panose="02000000000000000000" pitchFamily="2" charset="0"/>
                <a:cs typeface="Adelle Sans Devanagari Light"/>
              </a:rPr>
              <a:t>381 People Groups</a:t>
            </a:r>
          </a:p>
        </p:txBody>
      </p:sp>
    </p:spTree>
    <p:extLst>
      <p:ext uri="{BB962C8B-B14F-4D97-AF65-F5344CB8AC3E}">
        <p14:creationId xmlns:p14="http://schemas.microsoft.com/office/powerpoint/2010/main" val="3982820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a:ln w="0"/>
                <a:latin typeface="Lato Thin" panose="020F0502020204030203" pitchFamily="34" charset="0"/>
                <a:ea typeface="Lato Thin" panose="020F0502020204030203" pitchFamily="34" charset="0"/>
                <a:cs typeface="Lato Thin" panose="020F0502020204030203" pitchFamily="34" charset="0"/>
              </a:rPr>
            </a:b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32 million</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130 million</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577,000</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3.4 million</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4.6milliom</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106 million</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1.4 million</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Singapore</a:t>
            </a:r>
            <a:b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779,000</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East and Southeast Asia’s Christian Populations</a:t>
            </a:r>
          </a:p>
        </p:txBody>
      </p:sp>
      <p:sp>
        <p:nvSpPr>
          <p:cNvPr id="3" name="Oval 2">
            <a:extLst>
              <a:ext uri="{FF2B5EF4-FFF2-40B4-BE49-F238E27FC236}">
                <a16:creationId xmlns:a16="http://schemas.microsoft.com/office/drawing/2014/main" id="{A3CCD6A8-273A-CFB1-8B45-B6D9EC304512}"/>
              </a:ext>
            </a:extLst>
          </p:cNvPr>
          <p:cNvSpPr>
            <a:spLocks noChangeAspect="1"/>
          </p:cNvSpPr>
          <p:nvPr/>
        </p:nvSpPr>
        <p:spPr>
          <a:xfrm>
            <a:off x="4226081" y="5588390"/>
            <a:ext cx="640080" cy="6400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Brunei</a:t>
            </a:r>
          </a:p>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39,000</a:t>
            </a:r>
          </a:p>
        </p:txBody>
      </p:sp>
    </p:spTree>
    <p:extLst>
      <p:ext uri="{BB962C8B-B14F-4D97-AF65-F5344CB8AC3E}">
        <p14:creationId xmlns:p14="http://schemas.microsoft.com/office/powerpoint/2010/main" val="1896218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alpha val="70000"/>
          </a:schemeClr>
        </a:solidFill>
        <a:effectLst/>
      </p:bgPr>
    </p:bg>
    <p:spTree>
      <p:nvGrpSpPr>
        <p:cNvPr id="1" name=""/>
        <p:cNvGrpSpPr/>
        <p:nvPr/>
      </p:nvGrpSpPr>
      <p:grpSpPr>
        <a:xfrm>
          <a:off x="0" y="0"/>
          <a:ext cx="0" cy="0"/>
          <a:chOff x="0" y="0"/>
          <a:chExt cx="0" cy="0"/>
        </a:xfrm>
      </p:grpSpPr>
      <p:pic>
        <p:nvPicPr>
          <p:cNvPr id="2" name="Online Media 1" descr="Blessing Muslims">
            <a:hlinkClick r:id="" action="ppaction://media"/>
            <a:extLst>
              <a:ext uri="{FF2B5EF4-FFF2-40B4-BE49-F238E27FC236}">
                <a16:creationId xmlns:a16="http://schemas.microsoft.com/office/drawing/2014/main" id="{91545BAB-EB39-AA82-6492-8360DD25EF34}"/>
              </a:ext>
            </a:extLst>
          </p:cNvPr>
          <p:cNvPicPr>
            <a:picLocks noRot="1" noChangeAspect="1"/>
          </p:cNvPicPr>
          <p:nvPr>
            <a:videoFile r:link="rId1"/>
          </p:nvPr>
        </p:nvPicPr>
        <p:blipFill>
          <a:blip r:embed="rId4"/>
          <a:stretch>
            <a:fillRect/>
          </a:stretch>
        </p:blipFill>
        <p:spPr>
          <a:xfrm>
            <a:off x="0" y="845820"/>
            <a:ext cx="9144000" cy="5166360"/>
          </a:xfrm>
          <a:prstGeom prst="rect">
            <a:avLst/>
          </a:prstGeom>
        </p:spPr>
      </p:pic>
    </p:spTree>
    <p:extLst>
      <p:ext uri="{BB962C8B-B14F-4D97-AF65-F5344CB8AC3E}">
        <p14:creationId xmlns:p14="http://schemas.microsoft.com/office/powerpoint/2010/main" val="196863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blue and black background&#10;&#10;Description automatically generated">
            <a:extLst>
              <a:ext uri="{FF2B5EF4-FFF2-40B4-BE49-F238E27FC236}">
                <a16:creationId xmlns:a16="http://schemas.microsoft.com/office/drawing/2014/main" id="{8DB36B3F-9D61-9E07-1C94-C2AD40F0ECF9}"/>
              </a:ext>
            </a:extLst>
          </p:cNvPr>
          <p:cNvPicPr>
            <a:picLocks noGrp="1" noRot="1" noChangeAspect="1" noMove="1" noResize="1" noEditPoints="1" noAdjustHandles="1" noChangeArrowheads="1" noChangeShapeType="1" noCrop="1"/>
          </p:cNvPicPr>
          <p:nvPr>
            <p:ph idx="1"/>
          </p:nvPr>
        </p:nvPicPr>
        <p:blipFill>
          <a:blip r:embed="rId3">
            <a:extLst>
              <a:ext uri="{28A0092B-C50C-407E-A947-70E740481C1C}">
                <a14:useLocalDpi xmlns:a14="http://schemas.microsoft.com/office/drawing/2010/main"/>
              </a:ext>
            </a:extLst>
          </a:blip>
          <a:stretch>
            <a:fillRect/>
          </a:stretch>
        </p:blipFill>
        <p:spPr>
          <a:xfrm>
            <a:off x="532514" y="0"/>
            <a:ext cx="8602211" cy="6451658"/>
          </a:xfrm>
        </p:spPr>
      </p:pic>
      <p:sp>
        <p:nvSpPr>
          <p:cNvPr id="13" name="Oval 12">
            <a:extLst>
              <a:ext uri="{FF2B5EF4-FFF2-40B4-BE49-F238E27FC236}">
                <a16:creationId xmlns:a16="http://schemas.microsoft.com/office/drawing/2014/main" id="{B4B0EC3B-6288-B1FA-A616-1EDDF3EA4D7C}"/>
              </a:ext>
            </a:extLst>
          </p:cNvPr>
          <p:cNvSpPr>
            <a:spLocks noChangeAspect="1"/>
          </p:cNvSpPr>
          <p:nvPr/>
        </p:nvSpPr>
        <p:spPr>
          <a:xfrm>
            <a:off x="5069629" y="3108438"/>
            <a:ext cx="3383280" cy="33832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Indonesia</a:t>
            </a:r>
            <a:br>
              <a:rPr lang="en-US" sz="3600">
                <a:ln w="0"/>
                <a:latin typeface="Lato Thin" panose="020F0502020204030203" pitchFamily="34" charset="0"/>
                <a:ea typeface="Lato Thin" panose="020F0502020204030203" pitchFamily="34" charset="0"/>
                <a:cs typeface="Lato Thin" panose="020F0502020204030203" pitchFamily="34" charset="0"/>
              </a:rPr>
            </a:br>
            <a:r>
              <a:rPr lang="en-US" sz="36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49.9%</a:t>
            </a:r>
          </a:p>
        </p:txBody>
      </p:sp>
      <p:sp>
        <p:nvSpPr>
          <p:cNvPr id="14" name="Oval 13">
            <a:extLst>
              <a:ext uri="{FF2B5EF4-FFF2-40B4-BE49-F238E27FC236}">
                <a16:creationId xmlns:a16="http://schemas.microsoft.com/office/drawing/2014/main" id="{835873DC-6877-F534-AC2B-4AAFD5F58C86}"/>
              </a:ext>
            </a:extLst>
          </p:cNvPr>
          <p:cNvSpPr>
            <a:spLocks noChangeAspect="1"/>
          </p:cNvSpPr>
          <p:nvPr/>
        </p:nvSpPr>
        <p:spPr>
          <a:xfrm>
            <a:off x="3530523" y="1567168"/>
            <a:ext cx="2286000" cy="22860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China</a:t>
            </a:r>
            <a:b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8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74.2%</a:t>
            </a:r>
          </a:p>
        </p:txBody>
      </p:sp>
      <p:sp>
        <p:nvSpPr>
          <p:cNvPr id="17" name="Oval 16">
            <a:extLst>
              <a:ext uri="{FF2B5EF4-FFF2-40B4-BE49-F238E27FC236}">
                <a16:creationId xmlns:a16="http://schemas.microsoft.com/office/drawing/2014/main" id="{753A0871-F1ED-7F31-BE79-3E53F9CFC425}"/>
              </a:ext>
            </a:extLst>
          </p:cNvPr>
          <p:cNvSpPr>
            <a:spLocks noChangeAspect="1"/>
          </p:cNvSpPr>
          <p:nvPr/>
        </p:nvSpPr>
        <p:spPr>
          <a:xfrm>
            <a:off x="1909411" y="2571578"/>
            <a:ext cx="1463040" cy="146304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Cambodia</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66.4%</a:t>
            </a:r>
          </a:p>
        </p:txBody>
      </p:sp>
      <p:sp>
        <p:nvSpPr>
          <p:cNvPr id="18" name="Oval 17">
            <a:extLst>
              <a:ext uri="{FF2B5EF4-FFF2-40B4-BE49-F238E27FC236}">
                <a16:creationId xmlns:a16="http://schemas.microsoft.com/office/drawing/2014/main" id="{94A6267A-5AE1-AF4A-5659-9D1428F66353}"/>
              </a:ext>
            </a:extLst>
          </p:cNvPr>
          <p:cNvSpPr>
            <a:spLocks noChangeAspect="1"/>
          </p:cNvSpPr>
          <p:nvPr/>
        </p:nvSpPr>
        <p:spPr>
          <a:xfrm>
            <a:off x="2259293" y="4168769"/>
            <a:ext cx="2012189" cy="20116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Malaysia</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83.1%</a:t>
            </a:r>
          </a:p>
        </p:txBody>
      </p:sp>
      <p:sp>
        <p:nvSpPr>
          <p:cNvPr id="19" name="Oval 18">
            <a:extLst>
              <a:ext uri="{FF2B5EF4-FFF2-40B4-BE49-F238E27FC236}">
                <a16:creationId xmlns:a16="http://schemas.microsoft.com/office/drawing/2014/main" id="{C6D43DA6-013A-0C68-282A-F969D533DFC7}"/>
              </a:ext>
            </a:extLst>
          </p:cNvPr>
          <p:cNvSpPr>
            <a:spLocks noChangeAspect="1"/>
          </p:cNvSpPr>
          <p:nvPr/>
        </p:nvSpPr>
        <p:spPr>
          <a:xfrm>
            <a:off x="266357" y="2192776"/>
            <a:ext cx="1338560" cy="13385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Myanmar</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33.8%</a:t>
            </a:r>
          </a:p>
        </p:txBody>
      </p:sp>
      <p:sp>
        <p:nvSpPr>
          <p:cNvPr id="20" name="Oval 19">
            <a:extLst>
              <a:ext uri="{FF2B5EF4-FFF2-40B4-BE49-F238E27FC236}">
                <a16:creationId xmlns:a16="http://schemas.microsoft.com/office/drawing/2014/main" id="{852B33D3-384B-2F1A-5F6C-575101F8E1AD}"/>
              </a:ext>
            </a:extLst>
          </p:cNvPr>
          <p:cNvSpPr>
            <a:spLocks noChangeAspect="1"/>
          </p:cNvSpPr>
          <p:nvPr/>
        </p:nvSpPr>
        <p:spPr>
          <a:xfrm>
            <a:off x="6940334" y="1501705"/>
            <a:ext cx="1737360" cy="173736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Philippines	</a:t>
            </a:r>
            <a:b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4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73.4%</a:t>
            </a:r>
          </a:p>
        </p:txBody>
      </p:sp>
      <p:sp>
        <p:nvSpPr>
          <p:cNvPr id="21" name="Oval 20">
            <a:extLst>
              <a:ext uri="{FF2B5EF4-FFF2-40B4-BE49-F238E27FC236}">
                <a16:creationId xmlns:a16="http://schemas.microsoft.com/office/drawing/2014/main" id="{9131D9C2-7E96-29AD-3BF3-A2C577FA0F39}"/>
              </a:ext>
            </a:extLst>
          </p:cNvPr>
          <p:cNvSpPr>
            <a:spLocks noChangeAspect="1"/>
          </p:cNvSpPr>
          <p:nvPr/>
        </p:nvSpPr>
        <p:spPr>
          <a:xfrm>
            <a:off x="655634" y="3779663"/>
            <a:ext cx="1386736" cy="1399619"/>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Thailand</a:t>
            </a:r>
            <a:b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br>
            <a:r>
              <a:rPr lang="en-US" sz="2000">
                <a:ln w="0"/>
                <a:solidFill>
                  <a:schemeClr val="tx1">
                    <a:lumMod val="65000"/>
                    <a:lumOff val="35000"/>
                  </a:schemeClr>
                </a:solidFill>
                <a:latin typeface="Lato Thin" panose="020F0502020204030203" pitchFamily="34" charset="0"/>
                <a:ea typeface="Lato Thin" panose="020F0502020204030203" pitchFamily="34" charset="0"/>
                <a:cs typeface="Lato Thin" panose="020F0502020204030203" pitchFamily="34" charset="0"/>
              </a:rPr>
              <a:t>68.4%</a:t>
            </a:r>
          </a:p>
        </p:txBody>
      </p:sp>
      <p:sp>
        <p:nvSpPr>
          <p:cNvPr id="22" name="Oval 21">
            <a:extLst>
              <a:ext uri="{FF2B5EF4-FFF2-40B4-BE49-F238E27FC236}">
                <a16:creationId xmlns:a16="http://schemas.microsoft.com/office/drawing/2014/main" id="{E860D4B4-557B-6B31-F5A8-F11BA65A983D}"/>
              </a:ext>
            </a:extLst>
          </p:cNvPr>
          <p:cNvSpPr>
            <a:spLocks noChangeAspect="1"/>
          </p:cNvSpPr>
          <p:nvPr/>
        </p:nvSpPr>
        <p:spPr>
          <a:xfrm>
            <a:off x="994586" y="5435990"/>
            <a:ext cx="914400" cy="914400"/>
          </a:xfrm>
          <a:prstGeom prst="ellipse">
            <a:avLst/>
          </a:prstGeom>
          <a:solidFill>
            <a:srgbClr val="00B0F0"/>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Singapore</a:t>
            </a:r>
            <a:b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b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85%</a:t>
            </a:r>
          </a:p>
        </p:txBody>
      </p:sp>
      <p:sp>
        <p:nvSpPr>
          <p:cNvPr id="4" name="Title 1">
            <a:extLst>
              <a:ext uri="{FF2B5EF4-FFF2-40B4-BE49-F238E27FC236}">
                <a16:creationId xmlns:a16="http://schemas.microsoft.com/office/drawing/2014/main" id="{2D0249A9-0CC7-A84C-89C9-ADE826067D47}"/>
              </a:ext>
            </a:extLst>
          </p:cNvPr>
          <p:cNvSpPr>
            <a:spLocks noGrp="1"/>
          </p:cNvSpPr>
          <p:nvPr>
            <p:ph type="title"/>
          </p:nvPr>
        </p:nvSpPr>
        <p:spPr>
          <a:xfrm>
            <a:off x="322653" y="406341"/>
            <a:ext cx="6637984" cy="1098549"/>
          </a:xfrm>
        </p:spPr>
        <p:txBody>
          <a:bodyPr>
            <a:noAutofit/>
          </a:bodyPr>
          <a:lstStyle/>
          <a:p>
            <a:r>
              <a:rPr lang="en-US" sz="3200">
                <a:solidFill>
                  <a:schemeClr val="bg1"/>
                </a:solidFill>
                <a:latin typeface="Roboto" panose="02000000000000000000" pitchFamily="2" charset="0"/>
                <a:ea typeface="Roboto" panose="02000000000000000000" pitchFamily="2" charset="0"/>
              </a:rPr>
              <a:t>Percentage of Population Reachable by Social Media</a:t>
            </a:r>
          </a:p>
        </p:txBody>
      </p:sp>
      <p:sp>
        <p:nvSpPr>
          <p:cNvPr id="3" name="Oval 2">
            <a:extLst>
              <a:ext uri="{FF2B5EF4-FFF2-40B4-BE49-F238E27FC236}">
                <a16:creationId xmlns:a16="http://schemas.microsoft.com/office/drawing/2014/main" id="{A3CCD6A8-273A-CFB1-8B45-B6D9EC304512}"/>
              </a:ext>
            </a:extLst>
          </p:cNvPr>
          <p:cNvSpPr>
            <a:spLocks noChangeAspect="1"/>
          </p:cNvSpPr>
          <p:nvPr/>
        </p:nvSpPr>
        <p:spPr>
          <a:xfrm>
            <a:off x="4226081" y="5588390"/>
            <a:ext cx="640080" cy="640080"/>
          </a:xfrm>
          <a:prstGeom prst="ellipse">
            <a:avLst/>
          </a:prstGeom>
          <a:solidFill>
            <a:schemeClr val="accent6"/>
          </a:solidFill>
          <a:ln>
            <a:noFill/>
          </a:ln>
          <a:effectLst/>
        </p:spPr>
        <p:style>
          <a:lnRef idx="1">
            <a:schemeClr val="accent4"/>
          </a:lnRef>
          <a:fillRef idx="2">
            <a:schemeClr val="accent4"/>
          </a:fillRef>
          <a:effectRef idx="1">
            <a:schemeClr val="accent4"/>
          </a:effectRef>
          <a:fontRef idx="minor">
            <a:schemeClr val="dk1"/>
          </a:fontRef>
        </p:style>
        <p:txBody>
          <a:bodyPr wrap="none" lIns="0" tIns="0" rIns="0" bIns="0" rtlCol="0" anchor="ctr"/>
          <a:lstStyle/>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Brunei</a:t>
            </a:r>
          </a:p>
          <a:p>
            <a:pPr algn="ctr"/>
            <a:r>
              <a:rPr lang="en-US" sz="1200">
                <a:ln w="0"/>
                <a:solidFill>
                  <a:schemeClr val="tx1">
                    <a:lumMod val="65000"/>
                    <a:lumOff val="35000"/>
                  </a:schemeClr>
                </a:solidFill>
                <a:latin typeface="Lato Light" panose="020F0502020204030203" pitchFamily="34" charset="0"/>
                <a:ea typeface="Lato Light" panose="020F0502020204030203" pitchFamily="34" charset="0"/>
                <a:cs typeface="Lato Light" panose="020F0502020204030203" pitchFamily="34" charset="0"/>
              </a:rPr>
              <a:t>63.3%</a:t>
            </a:r>
          </a:p>
        </p:txBody>
      </p:sp>
    </p:spTree>
    <p:extLst>
      <p:ext uri="{BB962C8B-B14F-4D97-AF65-F5344CB8AC3E}">
        <p14:creationId xmlns:p14="http://schemas.microsoft.com/office/powerpoint/2010/main" val="3247165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AC2A-44AE-ED06-A1CB-D8D77D6A96E4}"/>
              </a:ext>
            </a:extLst>
          </p:cNvPr>
          <p:cNvSpPr>
            <a:spLocks noGrp="1"/>
          </p:cNvSpPr>
          <p:nvPr>
            <p:ph type="title"/>
          </p:nvPr>
        </p:nvSpPr>
        <p:spPr>
          <a:xfrm>
            <a:off x="628650" y="1787846"/>
            <a:ext cx="7886700" cy="934948"/>
          </a:xfrm>
        </p:spPr>
        <p:txBody>
          <a:bodyPr>
            <a:normAutofit/>
          </a:bodyPr>
          <a:lstStyle/>
          <a:p>
            <a:r>
              <a:rPr lang="en-US" sz="28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Opportunities for prayer</a:t>
            </a:r>
          </a:p>
        </p:txBody>
      </p:sp>
      <p:sp>
        <p:nvSpPr>
          <p:cNvPr id="3" name="Content Placeholder 2">
            <a:extLst>
              <a:ext uri="{FF2B5EF4-FFF2-40B4-BE49-F238E27FC236}">
                <a16:creationId xmlns:a16="http://schemas.microsoft.com/office/drawing/2014/main" id="{1211C462-5F00-B134-0D33-16F24079559A}"/>
              </a:ext>
            </a:extLst>
          </p:cNvPr>
          <p:cNvSpPr>
            <a:spLocks noGrp="1"/>
          </p:cNvSpPr>
          <p:nvPr>
            <p:ph idx="1"/>
          </p:nvPr>
        </p:nvSpPr>
        <p:spPr>
          <a:xfrm>
            <a:off x="965200" y="2654301"/>
            <a:ext cx="7245033" cy="3505584"/>
          </a:xfrm>
        </p:spPr>
        <p:txBody>
          <a:bodyPr vert="horz" lIns="91440" tIns="45720" rIns="91440" bIns="45720" rtlCol="0" anchor="t">
            <a:normAutofit/>
          </a:bodyPr>
          <a:lstStyle/>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Ask for Muslims to see God’s mercy at work in followers of Jesus within their communities</a:t>
            </a:r>
          </a:p>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Pray for Christians in the region to connect well with their Muslim neighbors so that they can be a blessing to them</a:t>
            </a:r>
          </a:p>
          <a:p>
            <a:pPr>
              <a:lnSpc>
                <a:spcPct val="150000"/>
              </a:lnSpc>
            </a:pPr>
            <a:r>
              <a:rPr lang="en-US" sz="2000">
                <a:solidFill>
                  <a:schemeClr val="tx1">
                    <a:lumMod val="50000"/>
                    <a:lumOff val="50000"/>
                  </a:schemeClr>
                </a:solidFill>
                <a:latin typeface="Lato Thin" panose="020F0502020204030203" pitchFamily="34" charset="0"/>
                <a:ea typeface="Lato Thin" panose="020F0502020204030203" pitchFamily="34" charset="0"/>
                <a:cs typeface="Lato Thin" panose="020F0502020204030203" pitchFamily="34" charset="0"/>
              </a:rPr>
              <a:t>Thank God that Muslims can learn more about Jesus on social media</a:t>
            </a:r>
          </a:p>
        </p:txBody>
      </p:sp>
      <p:sp>
        <p:nvSpPr>
          <p:cNvPr id="7" name="TextBox 6">
            <a:extLst>
              <a:ext uri="{FF2B5EF4-FFF2-40B4-BE49-F238E27FC236}">
                <a16:creationId xmlns:a16="http://schemas.microsoft.com/office/drawing/2014/main" id="{BA05EB81-33DC-2DF8-FE0C-967CA74AE458}"/>
              </a:ext>
            </a:extLst>
          </p:cNvPr>
          <p:cNvSpPr txBox="1"/>
          <p:nvPr/>
        </p:nvSpPr>
        <p:spPr>
          <a:xfrm>
            <a:off x="628650" y="496373"/>
            <a:ext cx="6254749" cy="1077218"/>
          </a:xfrm>
          <a:prstGeom prst="rect">
            <a:avLst/>
          </a:prstGeom>
          <a:noFill/>
        </p:spPr>
        <p:txBody>
          <a:bodyPr wrap="square">
            <a:spAutoFit/>
          </a:bodyPr>
          <a:lstStyle/>
          <a:p>
            <a:r>
              <a:rPr lang="en-US" sz="3200">
                <a:solidFill>
                  <a:schemeClr val="accent1"/>
                </a:solidFill>
                <a:latin typeface="Roboto" panose="02000000000000000000" pitchFamily="2" charset="0"/>
                <a:ea typeface="Roboto" panose="02000000000000000000" pitchFamily="2" charset="0"/>
              </a:rPr>
              <a:t>The Muslim Peoples of East and Southeast Asia</a:t>
            </a:r>
          </a:p>
        </p:txBody>
      </p:sp>
      <p:pic>
        <p:nvPicPr>
          <p:cNvPr id="6" name="Picture 5" descr="A colorful circle with text&#10;&#10;Description automatically generated">
            <a:extLst>
              <a:ext uri="{FF2B5EF4-FFF2-40B4-BE49-F238E27FC236}">
                <a16:creationId xmlns:a16="http://schemas.microsoft.com/office/drawing/2014/main" id="{B65EFFD5-FD6D-E671-FEAA-E1520BCD7FEC}"/>
              </a:ext>
            </a:extLst>
          </p:cNvPr>
          <p:cNvPicPr>
            <a:picLocks noChangeAspect="1"/>
          </p:cNvPicPr>
          <p:nvPr/>
        </p:nvPicPr>
        <p:blipFill>
          <a:blip r:embed="rId3"/>
          <a:srcRect/>
          <a:stretch/>
        </p:blipFill>
        <p:spPr>
          <a:xfrm>
            <a:off x="8210233" y="5960923"/>
            <a:ext cx="617704" cy="590251"/>
          </a:xfrm>
          <a:prstGeom prst="rect">
            <a:avLst/>
          </a:prstGeom>
          <a:ln>
            <a:noFill/>
          </a:ln>
        </p:spPr>
      </p:pic>
    </p:spTree>
    <p:extLst>
      <p:ext uri="{BB962C8B-B14F-4D97-AF65-F5344CB8AC3E}">
        <p14:creationId xmlns:p14="http://schemas.microsoft.com/office/powerpoint/2010/main" val="1962439527"/>
      </p:ext>
    </p:extLst>
  </p:cSld>
  <p:clrMapOvr>
    <a:masterClrMapping/>
  </p:clrMapOvr>
</p:sld>
</file>

<file path=ppt/theme/theme1.xml><?xml version="1.0" encoding="utf-8"?>
<a:theme xmlns:a="http://schemas.openxmlformats.org/drawingml/2006/main" name="office theme">
  <a:themeElements>
    <a:clrScheme name="Fellowship Prayer Bundle">
      <a:dk1>
        <a:srgbClr val="000000"/>
      </a:dk1>
      <a:lt1>
        <a:srgbClr val="FFFFFF"/>
      </a:lt1>
      <a:dk2>
        <a:srgbClr val="0E2841"/>
      </a:dk2>
      <a:lt2>
        <a:srgbClr val="D0DFE3"/>
      </a:lt2>
      <a:accent1>
        <a:srgbClr val="28909C"/>
      </a:accent1>
      <a:accent2>
        <a:srgbClr val="DB2434"/>
      </a:accent2>
      <a:accent3>
        <a:srgbClr val="196B24"/>
      </a:accent3>
      <a:accent4>
        <a:srgbClr val="00AFA9"/>
      </a:accent4>
      <a:accent5>
        <a:srgbClr val="F7B600"/>
      </a:accent5>
      <a:accent6>
        <a:srgbClr val="FBD247"/>
      </a:accent6>
      <a:hlink>
        <a:srgbClr val="08458F"/>
      </a:hlink>
      <a:folHlink>
        <a:srgbClr val="2B93C1"/>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29b04ce-af93-4831-a056-3750bce2223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41059C5649DA48B6255C5B4102F380" ma:contentTypeVersion="11" ma:contentTypeDescription="Create a new document." ma:contentTypeScope="" ma:versionID="b2dffd70bcd90da5012235a603e37f7a">
  <xsd:schema xmlns:xsd="http://www.w3.org/2001/XMLSchema" xmlns:xs="http://www.w3.org/2001/XMLSchema" xmlns:p="http://schemas.microsoft.com/office/2006/metadata/properties" xmlns:ns2="229b04ce-af93-4831-a056-3750bce22235" targetNamespace="http://schemas.microsoft.com/office/2006/metadata/properties" ma:root="true" ma:fieldsID="636567ac311cb314d721d0b961d77ea5" ns2:_="">
    <xsd:import namespace="229b04ce-af93-4831-a056-3750bce2223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29b04ce-af93-4831-a056-3750bce222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a2b5fa0-9614-4257-ab45-4a0e152fb13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4B14B6-2506-44E5-9DE3-AFAB25D1555A}">
  <ds:schemaRefs>
    <ds:schemaRef ds:uri="http://purl.org/dc/elements/1.1/"/>
    <ds:schemaRef ds:uri="229b04ce-af93-4831-a056-3750bce22235"/>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ADDC6C46-3E50-460C-AF77-6D0083F552C0}">
  <ds:schemaRefs>
    <ds:schemaRef ds:uri="http://schemas.microsoft.com/sharepoint/v3/contenttype/forms"/>
  </ds:schemaRefs>
</ds:datastoreItem>
</file>

<file path=customXml/itemProps3.xml><?xml version="1.0" encoding="utf-8"?>
<ds:datastoreItem xmlns:ds="http://schemas.openxmlformats.org/officeDocument/2006/customXml" ds:itemID="{20BD4987-378D-496E-BC74-6B2A2CACDB04}">
  <ds:schemaRefs>
    <ds:schemaRef ds:uri="229b04ce-af93-4831-a056-3750bce2223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80</TotalTime>
  <Words>838</Words>
  <Application>Microsoft Macintosh PowerPoint</Application>
  <PresentationFormat>On-screen Show (4:3)</PresentationFormat>
  <Paragraphs>91</Paragraphs>
  <Slides>9</Slides>
  <Notes>9</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Arial</vt:lpstr>
      <vt:lpstr>Georgia</vt:lpstr>
      <vt:lpstr>Helvetica</vt:lpstr>
      <vt:lpstr>Lato Light</vt:lpstr>
      <vt:lpstr>Lato Thin</vt:lpstr>
      <vt:lpstr>Roboto</vt:lpstr>
      <vt:lpstr>office theme</vt:lpstr>
      <vt:lpstr>PowerPoint Presentation</vt:lpstr>
      <vt:lpstr>292 million followers of Islam</vt:lpstr>
      <vt:lpstr>PowerPoint Presentation</vt:lpstr>
      <vt:lpstr>East and Southeast Asia’s Muslim Populations</vt:lpstr>
      <vt:lpstr>PowerPoint Presentation</vt:lpstr>
      <vt:lpstr>East and Southeast Asia’s Christian Populations</vt:lpstr>
      <vt:lpstr>PowerPoint Presentation</vt:lpstr>
      <vt:lpstr>Percentage of Population Reachable by Social Media</vt:lpstr>
      <vt:lpstr>Opportunities for prayer</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AnTe</cp:lastModifiedBy>
  <cp:revision>4</cp:revision>
  <cp:lastPrinted>2024-07-03T10:30:12Z</cp:lastPrinted>
  <dcterms:created xsi:type="dcterms:W3CDTF">2024-06-18T09:28:11Z</dcterms:created>
  <dcterms:modified xsi:type="dcterms:W3CDTF">2026-05-29T17:30:00Z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0x0101000441059C5649DA48B6255C5B4102F380</vt:lpwstr>
  </property>
  <property fmtid="{D5CDD505-2E9C-101B-9397-08002B2CF9AE}" pid="3" name="MediaServiceImageTags">
    <vt:lpwstr/>
  </property>
</Properties>
</file>